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6" r:id="rId4"/>
  </p:sldMasterIdLst>
  <p:notesMasterIdLst>
    <p:notesMasterId r:id="rId26"/>
  </p:notesMasterIdLst>
  <p:sldIdLst>
    <p:sldId id="256" r:id="rId5"/>
    <p:sldId id="271" r:id="rId6"/>
    <p:sldId id="298" r:id="rId7"/>
    <p:sldId id="299" r:id="rId8"/>
    <p:sldId id="281" r:id="rId9"/>
    <p:sldId id="258" r:id="rId10"/>
    <p:sldId id="300" r:id="rId11"/>
    <p:sldId id="301" r:id="rId12"/>
    <p:sldId id="302" r:id="rId13"/>
    <p:sldId id="288" r:id="rId14"/>
    <p:sldId id="303" r:id="rId15"/>
    <p:sldId id="304" r:id="rId16"/>
    <p:sldId id="306" r:id="rId17"/>
    <p:sldId id="317" r:id="rId18"/>
    <p:sldId id="318" r:id="rId19"/>
    <p:sldId id="310" r:id="rId20"/>
    <p:sldId id="313" r:id="rId21"/>
    <p:sldId id="269" r:id="rId22"/>
    <p:sldId id="315" r:id="rId23"/>
    <p:sldId id="316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029B7-1B04-4BBA-8888-D2E442EB0BF8}" v="486" dt="2022-04-28T16:38:18.013"/>
    <p1510:client id="{38868E76-180C-4E73-A590-2A7AECBED57A}" v="2351" dt="2022-04-28T19:23:15.729"/>
    <p1510:client id="{5C1EEBE0-6754-4962-B24B-27708939EA85}" v="3" dt="2022-04-28T14:58:25.725"/>
    <p1510:client id="{74153739-3C1F-104F-B676-35BE91D83778}" v="1034" dt="2022-04-28T17:06:15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E58E7-9536-4280-90C0-D129A5E87D3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B0F686B2-66E1-4FF7-AFFC-0C233546E9C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  Develop Models</a:t>
          </a:r>
        </a:p>
      </dgm:t>
    </dgm:pt>
    <dgm:pt modelId="{02C1FDA5-4924-4245-9CCB-4DA022B05C2A}" type="parTrans" cxnId="{D851DA4A-DAAF-4FCD-8403-954AF4606CD3}">
      <dgm:prSet/>
      <dgm:spPr/>
      <dgm:t>
        <a:bodyPr/>
        <a:lstStyle/>
        <a:p>
          <a:endParaRPr lang="en-US"/>
        </a:p>
      </dgm:t>
    </dgm:pt>
    <dgm:pt modelId="{500D8C0F-CF71-4104-AA2F-D6440C486B05}" type="sibTrans" cxnId="{D851DA4A-DAAF-4FCD-8403-954AF4606CD3}">
      <dgm:prSet/>
      <dgm:spPr/>
      <dgm:t>
        <a:bodyPr/>
        <a:lstStyle/>
        <a:p>
          <a:endParaRPr lang="en-US"/>
        </a:p>
      </dgm:t>
    </dgm:pt>
    <dgm:pt modelId="{96FD809F-978F-4C89-BE6D-314BAA8F9C3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 Analyse</a:t>
          </a:r>
        </a:p>
      </dgm:t>
    </dgm:pt>
    <dgm:pt modelId="{9639C8C1-CD0D-45F6-B887-1AC00CD42FE4}" type="parTrans" cxnId="{FA69D19F-3712-4538-84C9-57DA8CCFFA70}">
      <dgm:prSet/>
      <dgm:spPr/>
      <dgm:t>
        <a:bodyPr/>
        <a:lstStyle/>
        <a:p>
          <a:endParaRPr lang="en-US"/>
        </a:p>
      </dgm:t>
    </dgm:pt>
    <dgm:pt modelId="{E87D9758-3029-47FA-899C-73AB2BFA9E91}" type="sibTrans" cxnId="{FA69D19F-3712-4538-84C9-57DA8CCFFA70}">
      <dgm:prSet/>
      <dgm:spPr/>
      <dgm:t>
        <a:bodyPr/>
        <a:lstStyle/>
        <a:p>
          <a:endParaRPr lang="en-US"/>
        </a:p>
      </dgm:t>
    </dgm:pt>
    <dgm:pt modelId="{F591C220-7D91-4C51-951F-084759CC1C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 Suggest</a:t>
          </a:r>
        </a:p>
      </dgm:t>
    </dgm:pt>
    <dgm:pt modelId="{A22BA19C-EC68-4805-B930-D792ABB2B411}" type="parTrans" cxnId="{F88B86CD-EE2F-46C3-8F85-A09FFEC2A96D}">
      <dgm:prSet/>
      <dgm:spPr/>
      <dgm:t>
        <a:bodyPr/>
        <a:lstStyle/>
        <a:p>
          <a:endParaRPr lang="en-US"/>
        </a:p>
      </dgm:t>
    </dgm:pt>
    <dgm:pt modelId="{AA373153-98A9-4BB3-90E6-9565F60354E5}" type="sibTrans" cxnId="{F88B86CD-EE2F-46C3-8F85-A09FFEC2A96D}">
      <dgm:prSet/>
      <dgm:spPr/>
      <dgm:t>
        <a:bodyPr/>
        <a:lstStyle/>
        <a:p>
          <a:endParaRPr lang="en-US"/>
        </a:p>
      </dgm:t>
    </dgm:pt>
    <dgm:pt modelId="{B7E31B3A-90F1-4BF4-A600-31F348ABE1EC}" type="pres">
      <dgm:prSet presAssocID="{D0FE58E7-9536-4280-90C0-D129A5E87D3B}" presName="root" presStyleCnt="0">
        <dgm:presLayoutVars>
          <dgm:dir/>
          <dgm:resizeHandles val="exact"/>
        </dgm:presLayoutVars>
      </dgm:prSet>
      <dgm:spPr/>
    </dgm:pt>
    <dgm:pt modelId="{5764D0CF-A107-45B4-B7CC-31B9F8D41E01}" type="pres">
      <dgm:prSet presAssocID="{B0F686B2-66E1-4FF7-AFFC-0C233546E9CF}" presName="compNode" presStyleCnt="0"/>
      <dgm:spPr/>
    </dgm:pt>
    <dgm:pt modelId="{D3F36CF4-DCCA-478C-A959-685F60916C1B}" type="pres">
      <dgm:prSet presAssocID="{B0F686B2-66E1-4FF7-AFFC-0C233546E9CF}" presName="iconBgRect" presStyleLbl="bgShp" presStyleIdx="0" presStyleCnt="3"/>
      <dgm:spPr/>
    </dgm:pt>
    <dgm:pt modelId="{61E7F28E-FEBC-45FF-A228-FEE0670D9483}" type="pres">
      <dgm:prSet presAssocID="{B0F686B2-66E1-4FF7-AFFC-0C233546E9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0DA880AE-62E7-467F-B913-AECAAC68C3B1}" type="pres">
      <dgm:prSet presAssocID="{B0F686B2-66E1-4FF7-AFFC-0C233546E9CF}" presName="spaceRect" presStyleCnt="0"/>
      <dgm:spPr/>
    </dgm:pt>
    <dgm:pt modelId="{FB000434-3336-4BF8-8E03-291168D0FE3B}" type="pres">
      <dgm:prSet presAssocID="{B0F686B2-66E1-4FF7-AFFC-0C233546E9CF}" presName="textRect" presStyleLbl="revTx" presStyleIdx="0" presStyleCnt="3">
        <dgm:presLayoutVars>
          <dgm:chMax val="1"/>
          <dgm:chPref val="1"/>
        </dgm:presLayoutVars>
      </dgm:prSet>
      <dgm:spPr/>
    </dgm:pt>
    <dgm:pt modelId="{A9A6D57D-3AB1-4201-B35E-2FEDB7393637}" type="pres">
      <dgm:prSet presAssocID="{500D8C0F-CF71-4104-AA2F-D6440C486B05}" presName="sibTrans" presStyleCnt="0"/>
      <dgm:spPr/>
    </dgm:pt>
    <dgm:pt modelId="{8C4E9972-BAAE-4D35-AF69-CEC06B8AB239}" type="pres">
      <dgm:prSet presAssocID="{96FD809F-978F-4C89-BE6D-314BAA8F9C3D}" presName="compNode" presStyleCnt="0"/>
      <dgm:spPr/>
    </dgm:pt>
    <dgm:pt modelId="{F918AE49-FEDA-49F7-B345-E2EF2D68ACA6}" type="pres">
      <dgm:prSet presAssocID="{96FD809F-978F-4C89-BE6D-314BAA8F9C3D}" presName="iconBgRect" presStyleLbl="bgShp" presStyleIdx="1" presStyleCnt="3"/>
      <dgm:spPr/>
    </dgm:pt>
    <dgm:pt modelId="{724A2DB9-2C82-4C64-859D-11CBB8600EA1}" type="pres">
      <dgm:prSet presAssocID="{96FD809F-978F-4C89-BE6D-314BAA8F9C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AC97D5A-94E9-48C5-B1CA-B28C9139A4DE}" type="pres">
      <dgm:prSet presAssocID="{96FD809F-978F-4C89-BE6D-314BAA8F9C3D}" presName="spaceRect" presStyleCnt="0"/>
      <dgm:spPr/>
    </dgm:pt>
    <dgm:pt modelId="{E614F9A5-C9D0-4C96-AB83-6FBC69671EB2}" type="pres">
      <dgm:prSet presAssocID="{96FD809F-978F-4C89-BE6D-314BAA8F9C3D}" presName="textRect" presStyleLbl="revTx" presStyleIdx="1" presStyleCnt="3">
        <dgm:presLayoutVars>
          <dgm:chMax val="1"/>
          <dgm:chPref val="1"/>
        </dgm:presLayoutVars>
      </dgm:prSet>
      <dgm:spPr/>
    </dgm:pt>
    <dgm:pt modelId="{47E1398B-6C46-4066-AF2B-CA3537CFB8E1}" type="pres">
      <dgm:prSet presAssocID="{E87D9758-3029-47FA-899C-73AB2BFA9E91}" presName="sibTrans" presStyleCnt="0"/>
      <dgm:spPr/>
    </dgm:pt>
    <dgm:pt modelId="{8912F8FF-9F0A-4699-A88D-78CF2C808D66}" type="pres">
      <dgm:prSet presAssocID="{F591C220-7D91-4C51-951F-084759CC1CF2}" presName="compNode" presStyleCnt="0"/>
      <dgm:spPr/>
    </dgm:pt>
    <dgm:pt modelId="{6563A4C8-74AB-4608-9D26-906B19AE7B89}" type="pres">
      <dgm:prSet presAssocID="{F591C220-7D91-4C51-951F-084759CC1CF2}" presName="iconBgRect" presStyleLbl="bgShp" presStyleIdx="2" presStyleCnt="3"/>
      <dgm:spPr/>
    </dgm:pt>
    <dgm:pt modelId="{F7CA36E6-908C-418F-A7F8-DF0A924B6BB3}" type="pres">
      <dgm:prSet presAssocID="{F591C220-7D91-4C51-951F-084759CC1C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2E523C34-717D-410A-9821-B57F465FCD14}" type="pres">
      <dgm:prSet presAssocID="{F591C220-7D91-4C51-951F-084759CC1CF2}" presName="spaceRect" presStyleCnt="0"/>
      <dgm:spPr/>
    </dgm:pt>
    <dgm:pt modelId="{311F3B55-19C6-4693-AB93-690E513DDD2B}" type="pres">
      <dgm:prSet presAssocID="{F591C220-7D91-4C51-951F-084759CC1CF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DAF3308-AC97-4503-BFC5-443C40391F1A}" type="presOf" srcId="{D0FE58E7-9536-4280-90C0-D129A5E87D3B}" destId="{B7E31B3A-90F1-4BF4-A600-31F348ABE1EC}" srcOrd="0" destOrd="0" presId="urn:microsoft.com/office/officeart/2018/5/layout/IconCircleLabelList"/>
    <dgm:cxn modelId="{DACE5F63-2639-0D4E-8829-A4BFD10CA5F2}" type="presOf" srcId="{96FD809F-978F-4C89-BE6D-314BAA8F9C3D}" destId="{E614F9A5-C9D0-4C96-AB83-6FBC69671EB2}" srcOrd="0" destOrd="0" presId="urn:microsoft.com/office/officeart/2018/5/layout/IconCircleLabelList"/>
    <dgm:cxn modelId="{D851DA4A-DAAF-4FCD-8403-954AF4606CD3}" srcId="{D0FE58E7-9536-4280-90C0-D129A5E87D3B}" destId="{B0F686B2-66E1-4FF7-AFFC-0C233546E9CF}" srcOrd="0" destOrd="0" parTransId="{02C1FDA5-4924-4245-9CCB-4DA022B05C2A}" sibTransId="{500D8C0F-CF71-4104-AA2F-D6440C486B05}"/>
    <dgm:cxn modelId="{1F37DA86-B688-1747-95DF-BB3E0081AB82}" type="presOf" srcId="{B0F686B2-66E1-4FF7-AFFC-0C233546E9CF}" destId="{FB000434-3336-4BF8-8E03-291168D0FE3B}" srcOrd="0" destOrd="0" presId="urn:microsoft.com/office/officeart/2018/5/layout/IconCircleLabelList"/>
    <dgm:cxn modelId="{FA69D19F-3712-4538-84C9-57DA8CCFFA70}" srcId="{D0FE58E7-9536-4280-90C0-D129A5E87D3B}" destId="{96FD809F-978F-4C89-BE6D-314BAA8F9C3D}" srcOrd="1" destOrd="0" parTransId="{9639C8C1-CD0D-45F6-B887-1AC00CD42FE4}" sibTransId="{E87D9758-3029-47FA-899C-73AB2BFA9E91}"/>
    <dgm:cxn modelId="{F88B86CD-EE2F-46C3-8F85-A09FFEC2A96D}" srcId="{D0FE58E7-9536-4280-90C0-D129A5E87D3B}" destId="{F591C220-7D91-4C51-951F-084759CC1CF2}" srcOrd="2" destOrd="0" parTransId="{A22BA19C-EC68-4805-B930-D792ABB2B411}" sibTransId="{AA373153-98A9-4BB3-90E6-9565F60354E5}"/>
    <dgm:cxn modelId="{179C78D5-EA6A-5E4C-B9FE-A5DF52410734}" type="presOf" srcId="{F591C220-7D91-4C51-951F-084759CC1CF2}" destId="{311F3B55-19C6-4693-AB93-690E513DDD2B}" srcOrd="0" destOrd="0" presId="urn:microsoft.com/office/officeart/2018/5/layout/IconCircleLabelList"/>
    <dgm:cxn modelId="{2EABF55D-1A26-4948-9C1A-8FC5EBA00EAA}" type="presParOf" srcId="{B7E31B3A-90F1-4BF4-A600-31F348ABE1EC}" destId="{5764D0CF-A107-45B4-B7CC-31B9F8D41E01}" srcOrd="0" destOrd="0" presId="urn:microsoft.com/office/officeart/2018/5/layout/IconCircleLabelList"/>
    <dgm:cxn modelId="{3105769E-5DF4-9648-8FA0-04607F6F04F1}" type="presParOf" srcId="{5764D0CF-A107-45B4-B7CC-31B9F8D41E01}" destId="{D3F36CF4-DCCA-478C-A959-685F60916C1B}" srcOrd="0" destOrd="0" presId="urn:microsoft.com/office/officeart/2018/5/layout/IconCircleLabelList"/>
    <dgm:cxn modelId="{C6D9606B-670A-0945-BCC4-54CF1F846D92}" type="presParOf" srcId="{5764D0CF-A107-45B4-B7CC-31B9F8D41E01}" destId="{61E7F28E-FEBC-45FF-A228-FEE0670D9483}" srcOrd="1" destOrd="0" presId="urn:microsoft.com/office/officeart/2018/5/layout/IconCircleLabelList"/>
    <dgm:cxn modelId="{07EEBF35-1427-9643-B2F8-FCF0BD97E931}" type="presParOf" srcId="{5764D0CF-A107-45B4-B7CC-31B9F8D41E01}" destId="{0DA880AE-62E7-467F-B913-AECAAC68C3B1}" srcOrd="2" destOrd="0" presId="urn:microsoft.com/office/officeart/2018/5/layout/IconCircleLabelList"/>
    <dgm:cxn modelId="{AC5EF0FB-77AF-C943-8B68-9E140AE13548}" type="presParOf" srcId="{5764D0CF-A107-45B4-B7CC-31B9F8D41E01}" destId="{FB000434-3336-4BF8-8E03-291168D0FE3B}" srcOrd="3" destOrd="0" presId="urn:microsoft.com/office/officeart/2018/5/layout/IconCircleLabelList"/>
    <dgm:cxn modelId="{5E8464EB-C6FA-FB44-90E9-7EF566E6C985}" type="presParOf" srcId="{B7E31B3A-90F1-4BF4-A600-31F348ABE1EC}" destId="{A9A6D57D-3AB1-4201-B35E-2FEDB7393637}" srcOrd="1" destOrd="0" presId="urn:microsoft.com/office/officeart/2018/5/layout/IconCircleLabelList"/>
    <dgm:cxn modelId="{698EA0FD-6688-7C47-9AC9-1E49CF45FE0D}" type="presParOf" srcId="{B7E31B3A-90F1-4BF4-A600-31F348ABE1EC}" destId="{8C4E9972-BAAE-4D35-AF69-CEC06B8AB239}" srcOrd="2" destOrd="0" presId="urn:microsoft.com/office/officeart/2018/5/layout/IconCircleLabelList"/>
    <dgm:cxn modelId="{47F1A190-B7EF-C04A-870A-BFBBEF4741BE}" type="presParOf" srcId="{8C4E9972-BAAE-4D35-AF69-CEC06B8AB239}" destId="{F918AE49-FEDA-49F7-B345-E2EF2D68ACA6}" srcOrd="0" destOrd="0" presId="urn:microsoft.com/office/officeart/2018/5/layout/IconCircleLabelList"/>
    <dgm:cxn modelId="{6C4473D5-EA6B-C747-A2FD-3C2E80DD40A6}" type="presParOf" srcId="{8C4E9972-BAAE-4D35-AF69-CEC06B8AB239}" destId="{724A2DB9-2C82-4C64-859D-11CBB8600EA1}" srcOrd="1" destOrd="0" presId="urn:microsoft.com/office/officeart/2018/5/layout/IconCircleLabelList"/>
    <dgm:cxn modelId="{7D56DF50-AE49-DC4F-A2FD-5D3DB519F8E6}" type="presParOf" srcId="{8C4E9972-BAAE-4D35-AF69-CEC06B8AB239}" destId="{1AC97D5A-94E9-48C5-B1CA-B28C9139A4DE}" srcOrd="2" destOrd="0" presId="urn:microsoft.com/office/officeart/2018/5/layout/IconCircleLabelList"/>
    <dgm:cxn modelId="{4146DBC6-B1D0-4F48-AF65-556B2E1FB8B1}" type="presParOf" srcId="{8C4E9972-BAAE-4D35-AF69-CEC06B8AB239}" destId="{E614F9A5-C9D0-4C96-AB83-6FBC69671EB2}" srcOrd="3" destOrd="0" presId="urn:microsoft.com/office/officeart/2018/5/layout/IconCircleLabelList"/>
    <dgm:cxn modelId="{688B7215-39D3-B549-BFF7-DBE478FD421B}" type="presParOf" srcId="{B7E31B3A-90F1-4BF4-A600-31F348ABE1EC}" destId="{47E1398B-6C46-4066-AF2B-CA3537CFB8E1}" srcOrd="3" destOrd="0" presId="urn:microsoft.com/office/officeart/2018/5/layout/IconCircleLabelList"/>
    <dgm:cxn modelId="{08863A8B-EC3E-5946-A8A8-A35E764D3231}" type="presParOf" srcId="{B7E31B3A-90F1-4BF4-A600-31F348ABE1EC}" destId="{8912F8FF-9F0A-4699-A88D-78CF2C808D66}" srcOrd="4" destOrd="0" presId="urn:microsoft.com/office/officeart/2018/5/layout/IconCircleLabelList"/>
    <dgm:cxn modelId="{73FDE247-DBC9-8C42-BD05-B7E154A81E8B}" type="presParOf" srcId="{8912F8FF-9F0A-4699-A88D-78CF2C808D66}" destId="{6563A4C8-74AB-4608-9D26-906B19AE7B89}" srcOrd="0" destOrd="0" presId="urn:microsoft.com/office/officeart/2018/5/layout/IconCircleLabelList"/>
    <dgm:cxn modelId="{AC5333A2-5CF1-9D45-8404-A3ADF3058A22}" type="presParOf" srcId="{8912F8FF-9F0A-4699-A88D-78CF2C808D66}" destId="{F7CA36E6-908C-418F-A7F8-DF0A924B6BB3}" srcOrd="1" destOrd="0" presId="urn:microsoft.com/office/officeart/2018/5/layout/IconCircleLabelList"/>
    <dgm:cxn modelId="{7B9ECEB3-E345-C048-9457-AF3510A1036B}" type="presParOf" srcId="{8912F8FF-9F0A-4699-A88D-78CF2C808D66}" destId="{2E523C34-717D-410A-9821-B57F465FCD14}" srcOrd="2" destOrd="0" presId="urn:microsoft.com/office/officeart/2018/5/layout/IconCircleLabelList"/>
    <dgm:cxn modelId="{73B9D3FD-25A0-2944-AD71-0529765AE8E3}" type="presParOf" srcId="{8912F8FF-9F0A-4699-A88D-78CF2C808D66}" destId="{311F3B55-19C6-4693-AB93-690E513DDD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FD7D00-0155-4E43-B14F-CDCA598F172D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4C2DC3-5EE9-402F-AA43-13ABA7AE0518}">
      <dgm:prSet/>
      <dgm:spPr/>
      <dgm:t>
        <a:bodyPr/>
        <a:lstStyle/>
        <a:p>
          <a:r>
            <a:rPr lang="en-US"/>
            <a:t>Random Distribution Of Agents </a:t>
          </a:r>
        </a:p>
      </dgm:t>
    </dgm:pt>
    <dgm:pt modelId="{208773F8-7BE8-4D9B-901D-065D919102E4}" type="parTrans" cxnId="{EDDF4A31-8A49-4B57-9797-4959430A15C6}">
      <dgm:prSet/>
      <dgm:spPr/>
      <dgm:t>
        <a:bodyPr/>
        <a:lstStyle/>
        <a:p>
          <a:endParaRPr lang="en-US"/>
        </a:p>
      </dgm:t>
    </dgm:pt>
    <dgm:pt modelId="{A0892895-0F1C-4EA1-BF15-99E32E793C1E}" type="sibTrans" cxnId="{EDDF4A31-8A49-4B57-9797-4959430A15C6}">
      <dgm:prSet/>
      <dgm:spPr/>
      <dgm:t>
        <a:bodyPr/>
        <a:lstStyle/>
        <a:p>
          <a:endParaRPr lang="en-US"/>
        </a:p>
      </dgm:t>
    </dgm:pt>
    <dgm:pt modelId="{1809DEFF-A929-4514-8C11-EAD86ACEA01C}">
      <dgm:prSet/>
      <dgm:spPr/>
      <dgm:t>
        <a:bodyPr/>
        <a:lstStyle/>
        <a:p>
          <a:r>
            <a:rPr lang="en-US"/>
            <a:t>Visibility Check </a:t>
          </a:r>
        </a:p>
      </dgm:t>
    </dgm:pt>
    <dgm:pt modelId="{43D743C4-97E9-4F4E-ACCF-17BF88784192}" type="parTrans" cxnId="{94B8F6E3-4CF5-4B66-B246-D7DA7349778E}">
      <dgm:prSet/>
      <dgm:spPr/>
      <dgm:t>
        <a:bodyPr/>
        <a:lstStyle/>
        <a:p>
          <a:endParaRPr lang="en-US"/>
        </a:p>
      </dgm:t>
    </dgm:pt>
    <dgm:pt modelId="{D97CF09E-FFEF-481B-9156-3DE6F5F0D740}" type="sibTrans" cxnId="{94B8F6E3-4CF5-4B66-B246-D7DA7349778E}">
      <dgm:prSet/>
      <dgm:spPr/>
      <dgm:t>
        <a:bodyPr/>
        <a:lstStyle/>
        <a:p>
          <a:endParaRPr lang="en-US"/>
        </a:p>
      </dgm:t>
    </dgm:pt>
    <dgm:pt modelId="{048AD654-2010-484D-91BF-1FB39583D04A}">
      <dgm:prSet/>
      <dgm:spPr/>
      <dgm:t>
        <a:bodyPr/>
        <a:lstStyle/>
        <a:p>
          <a:r>
            <a:rPr lang="en-US"/>
            <a:t>Movement </a:t>
          </a:r>
        </a:p>
      </dgm:t>
    </dgm:pt>
    <dgm:pt modelId="{408104CE-8A6D-4536-B0C3-FAE3E397C2B2}" type="parTrans" cxnId="{6A45F852-5CDB-4DE3-816F-7455255EA326}">
      <dgm:prSet/>
      <dgm:spPr/>
      <dgm:t>
        <a:bodyPr/>
        <a:lstStyle/>
        <a:p>
          <a:endParaRPr lang="en-US"/>
        </a:p>
      </dgm:t>
    </dgm:pt>
    <dgm:pt modelId="{3B1DAD20-EC05-4656-A669-DA5D4DBDF483}" type="sibTrans" cxnId="{6A45F852-5CDB-4DE3-816F-7455255EA326}">
      <dgm:prSet/>
      <dgm:spPr/>
      <dgm:t>
        <a:bodyPr/>
        <a:lstStyle/>
        <a:p>
          <a:endParaRPr lang="en-US"/>
        </a:p>
      </dgm:t>
    </dgm:pt>
    <dgm:pt modelId="{313FCF1D-25E2-5C4C-9EC4-562D0B8A6975}" type="pres">
      <dgm:prSet presAssocID="{15FD7D00-0155-4E43-B14F-CDCA598F172D}" presName="outerComposite" presStyleCnt="0">
        <dgm:presLayoutVars>
          <dgm:chMax val="5"/>
          <dgm:dir/>
          <dgm:resizeHandles val="exact"/>
        </dgm:presLayoutVars>
      </dgm:prSet>
      <dgm:spPr/>
    </dgm:pt>
    <dgm:pt modelId="{B04008D1-93DA-644B-9901-5DAE3872E5B9}" type="pres">
      <dgm:prSet presAssocID="{15FD7D00-0155-4E43-B14F-CDCA598F172D}" presName="dummyMaxCanvas" presStyleCnt="0">
        <dgm:presLayoutVars/>
      </dgm:prSet>
      <dgm:spPr/>
    </dgm:pt>
    <dgm:pt modelId="{BDF8F627-51FC-5543-A1AE-A43EE7894326}" type="pres">
      <dgm:prSet presAssocID="{15FD7D00-0155-4E43-B14F-CDCA598F172D}" presName="ThreeNodes_1" presStyleLbl="node1" presStyleIdx="0" presStyleCnt="3">
        <dgm:presLayoutVars>
          <dgm:bulletEnabled val="1"/>
        </dgm:presLayoutVars>
      </dgm:prSet>
      <dgm:spPr/>
    </dgm:pt>
    <dgm:pt modelId="{64833FBE-B94B-7141-A6C8-AAD5623B013D}" type="pres">
      <dgm:prSet presAssocID="{15FD7D00-0155-4E43-B14F-CDCA598F172D}" presName="ThreeNodes_2" presStyleLbl="node1" presStyleIdx="1" presStyleCnt="3">
        <dgm:presLayoutVars>
          <dgm:bulletEnabled val="1"/>
        </dgm:presLayoutVars>
      </dgm:prSet>
      <dgm:spPr/>
    </dgm:pt>
    <dgm:pt modelId="{CE6917B7-F894-DB49-B82B-0E81215656DC}" type="pres">
      <dgm:prSet presAssocID="{15FD7D00-0155-4E43-B14F-CDCA598F172D}" presName="ThreeNodes_3" presStyleLbl="node1" presStyleIdx="2" presStyleCnt="3">
        <dgm:presLayoutVars>
          <dgm:bulletEnabled val="1"/>
        </dgm:presLayoutVars>
      </dgm:prSet>
      <dgm:spPr/>
    </dgm:pt>
    <dgm:pt modelId="{0AD30F91-246F-8F41-8A46-EE381BD22D8E}" type="pres">
      <dgm:prSet presAssocID="{15FD7D00-0155-4E43-B14F-CDCA598F172D}" presName="ThreeConn_1-2" presStyleLbl="fgAccFollowNode1" presStyleIdx="0" presStyleCnt="2">
        <dgm:presLayoutVars>
          <dgm:bulletEnabled val="1"/>
        </dgm:presLayoutVars>
      </dgm:prSet>
      <dgm:spPr/>
    </dgm:pt>
    <dgm:pt modelId="{5A677AAA-6BC0-D14A-9426-977A7053B22E}" type="pres">
      <dgm:prSet presAssocID="{15FD7D00-0155-4E43-B14F-CDCA598F172D}" presName="ThreeConn_2-3" presStyleLbl="fgAccFollowNode1" presStyleIdx="1" presStyleCnt="2">
        <dgm:presLayoutVars>
          <dgm:bulletEnabled val="1"/>
        </dgm:presLayoutVars>
      </dgm:prSet>
      <dgm:spPr/>
    </dgm:pt>
    <dgm:pt modelId="{0C6E54A6-4752-CD49-A278-B56EF9DE10C2}" type="pres">
      <dgm:prSet presAssocID="{15FD7D00-0155-4E43-B14F-CDCA598F172D}" presName="ThreeNodes_1_text" presStyleLbl="node1" presStyleIdx="2" presStyleCnt="3">
        <dgm:presLayoutVars>
          <dgm:bulletEnabled val="1"/>
        </dgm:presLayoutVars>
      </dgm:prSet>
      <dgm:spPr/>
    </dgm:pt>
    <dgm:pt modelId="{580D437B-6D98-134C-B758-CE0BFA18A73B}" type="pres">
      <dgm:prSet presAssocID="{15FD7D00-0155-4E43-B14F-CDCA598F172D}" presName="ThreeNodes_2_text" presStyleLbl="node1" presStyleIdx="2" presStyleCnt="3">
        <dgm:presLayoutVars>
          <dgm:bulletEnabled val="1"/>
        </dgm:presLayoutVars>
      </dgm:prSet>
      <dgm:spPr/>
    </dgm:pt>
    <dgm:pt modelId="{4F8C0A53-875A-264F-8062-CAE631ED73E6}" type="pres">
      <dgm:prSet presAssocID="{15FD7D00-0155-4E43-B14F-CDCA598F172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4BB330B-20D8-BB40-B465-961A4C250E11}" type="presOf" srcId="{A0892895-0F1C-4EA1-BF15-99E32E793C1E}" destId="{0AD30F91-246F-8F41-8A46-EE381BD22D8E}" srcOrd="0" destOrd="0" presId="urn:microsoft.com/office/officeart/2005/8/layout/vProcess5"/>
    <dgm:cxn modelId="{EDDF4A31-8A49-4B57-9797-4959430A15C6}" srcId="{15FD7D00-0155-4E43-B14F-CDCA598F172D}" destId="{9B4C2DC3-5EE9-402F-AA43-13ABA7AE0518}" srcOrd="0" destOrd="0" parTransId="{208773F8-7BE8-4D9B-901D-065D919102E4}" sibTransId="{A0892895-0F1C-4EA1-BF15-99E32E793C1E}"/>
    <dgm:cxn modelId="{D3727246-4240-B14D-9F68-4AE091789A3C}" type="presOf" srcId="{048AD654-2010-484D-91BF-1FB39583D04A}" destId="{4F8C0A53-875A-264F-8062-CAE631ED73E6}" srcOrd="1" destOrd="0" presId="urn:microsoft.com/office/officeart/2005/8/layout/vProcess5"/>
    <dgm:cxn modelId="{B3F44D69-1FB7-544A-98F3-99B6599042DF}" type="presOf" srcId="{1809DEFF-A929-4514-8C11-EAD86ACEA01C}" destId="{580D437B-6D98-134C-B758-CE0BFA18A73B}" srcOrd="1" destOrd="0" presId="urn:microsoft.com/office/officeart/2005/8/layout/vProcess5"/>
    <dgm:cxn modelId="{7AA21D6D-FB60-B749-87F7-35FC60FA5EDC}" type="presOf" srcId="{9B4C2DC3-5EE9-402F-AA43-13ABA7AE0518}" destId="{BDF8F627-51FC-5543-A1AE-A43EE7894326}" srcOrd="0" destOrd="0" presId="urn:microsoft.com/office/officeart/2005/8/layout/vProcess5"/>
    <dgm:cxn modelId="{967B624E-E2E2-AB45-ADA2-3EA4BECBE530}" type="presOf" srcId="{9B4C2DC3-5EE9-402F-AA43-13ABA7AE0518}" destId="{0C6E54A6-4752-CD49-A278-B56EF9DE10C2}" srcOrd="1" destOrd="0" presId="urn:microsoft.com/office/officeart/2005/8/layout/vProcess5"/>
    <dgm:cxn modelId="{6A45F852-5CDB-4DE3-816F-7455255EA326}" srcId="{15FD7D00-0155-4E43-B14F-CDCA598F172D}" destId="{048AD654-2010-484D-91BF-1FB39583D04A}" srcOrd="2" destOrd="0" parTransId="{408104CE-8A6D-4536-B0C3-FAE3E397C2B2}" sibTransId="{3B1DAD20-EC05-4656-A669-DA5D4DBDF483}"/>
    <dgm:cxn modelId="{91D61CB2-E430-5D43-9F1C-61EB9F5B4A46}" type="presOf" srcId="{1809DEFF-A929-4514-8C11-EAD86ACEA01C}" destId="{64833FBE-B94B-7141-A6C8-AAD5623B013D}" srcOrd="0" destOrd="0" presId="urn:microsoft.com/office/officeart/2005/8/layout/vProcess5"/>
    <dgm:cxn modelId="{3D7A5BBB-728B-A143-9B96-39DEECE917F4}" type="presOf" srcId="{15FD7D00-0155-4E43-B14F-CDCA598F172D}" destId="{313FCF1D-25E2-5C4C-9EC4-562D0B8A6975}" srcOrd="0" destOrd="0" presId="urn:microsoft.com/office/officeart/2005/8/layout/vProcess5"/>
    <dgm:cxn modelId="{0B0FB5D5-B595-D64F-B873-2F6ECE107968}" type="presOf" srcId="{048AD654-2010-484D-91BF-1FB39583D04A}" destId="{CE6917B7-F894-DB49-B82B-0E81215656DC}" srcOrd="0" destOrd="0" presId="urn:microsoft.com/office/officeart/2005/8/layout/vProcess5"/>
    <dgm:cxn modelId="{94B8F6E3-4CF5-4B66-B246-D7DA7349778E}" srcId="{15FD7D00-0155-4E43-B14F-CDCA598F172D}" destId="{1809DEFF-A929-4514-8C11-EAD86ACEA01C}" srcOrd="1" destOrd="0" parTransId="{43D743C4-97E9-4F4E-ACCF-17BF88784192}" sibTransId="{D97CF09E-FFEF-481B-9156-3DE6F5F0D740}"/>
    <dgm:cxn modelId="{897BE7FD-0C6D-1C42-8E88-EAA5008427F7}" type="presOf" srcId="{D97CF09E-FFEF-481B-9156-3DE6F5F0D740}" destId="{5A677AAA-6BC0-D14A-9426-977A7053B22E}" srcOrd="0" destOrd="0" presId="urn:microsoft.com/office/officeart/2005/8/layout/vProcess5"/>
    <dgm:cxn modelId="{305682CB-27C1-E341-92E0-835F8553CD7C}" type="presParOf" srcId="{313FCF1D-25E2-5C4C-9EC4-562D0B8A6975}" destId="{B04008D1-93DA-644B-9901-5DAE3872E5B9}" srcOrd="0" destOrd="0" presId="urn:microsoft.com/office/officeart/2005/8/layout/vProcess5"/>
    <dgm:cxn modelId="{EB51A7B0-2FBE-EA47-8DF9-E9225694171F}" type="presParOf" srcId="{313FCF1D-25E2-5C4C-9EC4-562D0B8A6975}" destId="{BDF8F627-51FC-5543-A1AE-A43EE7894326}" srcOrd="1" destOrd="0" presId="urn:microsoft.com/office/officeart/2005/8/layout/vProcess5"/>
    <dgm:cxn modelId="{6AFC8070-511B-0B44-8EC8-E237286D10B6}" type="presParOf" srcId="{313FCF1D-25E2-5C4C-9EC4-562D0B8A6975}" destId="{64833FBE-B94B-7141-A6C8-AAD5623B013D}" srcOrd="2" destOrd="0" presId="urn:microsoft.com/office/officeart/2005/8/layout/vProcess5"/>
    <dgm:cxn modelId="{3C72CE29-4A50-8744-875F-5D70C4322FCF}" type="presParOf" srcId="{313FCF1D-25E2-5C4C-9EC4-562D0B8A6975}" destId="{CE6917B7-F894-DB49-B82B-0E81215656DC}" srcOrd="3" destOrd="0" presId="urn:microsoft.com/office/officeart/2005/8/layout/vProcess5"/>
    <dgm:cxn modelId="{F67AFDE4-AF10-8640-9045-ACAA75E1BF81}" type="presParOf" srcId="{313FCF1D-25E2-5C4C-9EC4-562D0B8A6975}" destId="{0AD30F91-246F-8F41-8A46-EE381BD22D8E}" srcOrd="4" destOrd="0" presId="urn:microsoft.com/office/officeart/2005/8/layout/vProcess5"/>
    <dgm:cxn modelId="{8B34D455-9442-4443-9CBC-B4D5D63EBE15}" type="presParOf" srcId="{313FCF1D-25E2-5C4C-9EC4-562D0B8A6975}" destId="{5A677AAA-6BC0-D14A-9426-977A7053B22E}" srcOrd="5" destOrd="0" presId="urn:microsoft.com/office/officeart/2005/8/layout/vProcess5"/>
    <dgm:cxn modelId="{86ECECD3-7BDA-1340-BD27-874A0C00CCC2}" type="presParOf" srcId="{313FCF1D-25E2-5C4C-9EC4-562D0B8A6975}" destId="{0C6E54A6-4752-CD49-A278-B56EF9DE10C2}" srcOrd="6" destOrd="0" presId="urn:microsoft.com/office/officeart/2005/8/layout/vProcess5"/>
    <dgm:cxn modelId="{510C3EA0-585A-344F-AFE6-775055BB9DB8}" type="presParOf" srcId="{313FCF1D-25E2-5C4C-9EC4-562D0B8A6975}" destId="{580D437B-6D98-134C-B758-CE0BFA18A73B}" srcOrd="7" destOrd="0" presId="urn:microsoft.com/office/officeart/2005/8/layout/vProcess5"/>
    <dgm:cxn modelId="{8F676BB1-BC0D-9E40-A24E-44D200A3C551}" type="presParOf" srcId="{313FCF1D-25E2-5C4C-9EC4-562D0B8A6975}" destId="{4F8C0A53-875A-264F-8062-CAE631ED73E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A5EEFB-5D88-46B9-9478-E3F663F3B55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38C4B60-7F45-47B4-A92D-CB2B1E501CC3}">
      <dgm:prSet/>
      <dgm:spPr/>
      <dgm:t>
        <a:bodyPr/>
        <a:lstStyle/>
        <a:p>
          <a:r>
            <a:rPr lang="en-US"/>
            <a:t>uniform width, height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not realistic results but good initial approximation</a:t>
          </a:r>
        </a:p>
      </dgm:t>
    </dgm:pt>
    <dgm:pt modelId="{A1D40530-335E-4C5E-80EF-4354A666DEE1}" type="parTrans" cxnId="{6F84EB82-F71E-4C99-AB16-8C4C146AEF19}">
      <dgm:prSet/>
      <dgm:spPr/>
      <dgm:t>
        <a:bodyPr/>
        <a:lstStyle/>
        <a:p>
          <a:endParaRPr lang="en-US"/>
        </a:p>
      </dgm:t>
    </dgm:pt>
    <dgm:pt modelId="{38006264-088F-4550-8C3F-3740149436C2}" type="sibTrans" cxnId="{6F84EB82-F71E-4C99-AB16-8C4C146AEF19}">
      <dgm:prSet/>
      <dgm:spPr/>
      <dgm:t>
        <a:bodyPr/>
        <a:lstStyle/>
        <a:p>
          <a:endParaRPr lang="en-US"/>
        </a:p>
      </dgm:t>
    </dgm:pt>
    <dgm:pt modelId="{F4474D8B-8FF9-45CF-8F3E-65870BBD4168}">
      <dgm:prSet/>
      <dgm:spPr/>
      <dgm:t>
        <a:bodyPr/>
        <a:lstStyle/>
        <a:p>
          <a:r>
            <a:rPr lang="en-US"/>
            <a:t>dependency of the alternative suggestions on the relevant parameters</a:t>
          </a:r>
        </a:p>
      </dgm:t>
    </dgm:pt>
    <dgm:pt modelId="{640903F4-D661-44FD-B8DD-2C4E43D1F02D}" type="parTrans" cxnId="{95FC2DED-DABE-4B58-A1DA-FE8CA3FCCC01}">
      <dgm:prSet/>
      <dgm:spPr/>
      <dgm:t>
        <a:bodyPr/>
        <a:lstStyle/>
        <a:p>
          <a:endParaRPr lang="en-US"/>
        </a:p>
      </dgm:t>
    </dgm:pt>
    <dgm:pt modelId="{7D633000-E392-45E6-8AAD-800E07BA5F77}" type="sibTrans" cxnId="{95FC2DED-DABE-4B58-A1DA-FE8CA3FCCC01}">
      <dgm:prSet/>
      <dgm:spPr/>
      <dgm:t>
        <a:bodyPr/>
        <a:lstStyle/>
        <a:p>
          <a:endParaRPr lang="en-US"/>
        </a:p>
      </dgm:t>
    </dgm:pt>
    <dgm:pt modelId="{818E3B15-AE8A-4A0F-9EDF-044AC9FAD817}">
      <dgm:prSet/>
      <dgm:spPr/>
      <dgm:t>
        <a:bodyPr/>
        <a:lstStyle/>
        <a:p>
          <a:r>
            <a:rPr lang="en-US"/>
            <a:t>models different by design but fairly similar results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validity of results</a:t>
          </a:r>
        </a:p>
      </dgm:t>
    </dgm:pt>
    <dgm:pt modelId="{5D0DCBB6-4BE0-4FEF-BE9A-1A9E53E37DE7}" type="parTrans" cxnId="{C064F71A-C8DD-464A-BC2C-87CFBCCB5726}">
      <dgm:prSet/>
      <dgm:spPr/>
      <dgm:t>
        <a:bodyPr/>
        <a:lstStyle/>
        <a:p>
          <a:endParaRPr lang="en-US"/>
        </a:p>
      </dgm:t>
    </dgm:pt>
    <dgm:pt modelId="{4ADC2B87-624D-41D9-9557-636B5CB0582A}" type="sibTrans" cxnId="{C064F71A-C8DD-464A-BC2C-87CFBCCB5726}">
      <dgm:prSet/>
      <dgm:spPr/>
      <dgm:t>
        <a:bodyPr/>
        <a:lstStyle/>
        <a:p>
          <a:endParaRPr lang="en-US"/>
        </a:p>
      </dgm:t>
    </dgm:pt>
    <dgm:pt modelId="{A48CA23A-FD5A-6F41-BFDF-ABB84EB12821}" type="pres">
      <dgm:prSet presAssocID="{C9A5EEFB-5D88-46B9-9478-E3F663F3B553}" presName="linear" presStyleCnt="0">
        <dgm:presLayoutVars>
          <dgm:animLvl val="lvl"/>
          <dgm:resizeHandles val="exact"/>
        </dgm:presLayoutVars>
      </dgm:prSet>
      <dgm:spPr/>
    </dgm:pt>
    <dgm:pt modelId="{EEF542F9-F7E1-0249-BC8E-357371EA7352}" type="pres">
      <dgm:prSet presAssocID="{D38C4B60-7F45-47B4-A92D-CB2B1E501C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557642D-2963-A244-814B-70B0DCAB0464}" type="pres">
      <dgm:prSet presAssocID="{38006264-088F-4550-8C3F-3740149436C2}" presName="spacer" presStyleCnt="0"/>
      <dgm:spPr/>
    </dgm:pt>
    <dgm:pt modelId="{264E0EDF-96C1-114C-B1F2-89B81A822D7C}" type="pres">
      <dgm:prSet presAssocID="{F4474D8B-8FF9-45CF-8F3E-65870BBD416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566A791-2B06-8149-AE4C-EEBF9492DC5D}" type="pres">
      <dgm:prSet presAssocID="{7D633000-E392-45E6-8AAD-800E07BA5F77}" presName="spacer" presStyleCnt="0"/>
      <dgm:spPr/>
    </dgm:pt>
    <dgm:pt modelId="{DC906F54-6FE8-EC40-BB10-F3366F43EAB1}" type="pres">
      <dgm:prSet presAssocID="{818E3B15-AE8A-4A0F-9EDF-044AC9FAD81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064F71A-C8DD-464A-BC2C-87CFBCCB5726}" srcId="{C9A5EEFB-5D88-46B9-9478-E3F663F3B553}" destId="{818E3B15-AE8A-4A0F-9EDF-044AC9FAD817}" srcOrd="2" destOrd="0" parTransId="{5D0DCBB6-4BE0-4FEF-BE9A-1A9E53E37DE7}" sibTransId="{4ADC2B87-624D-41D9-9557-636B5CB0582A}"/>
    <dgm:cxn modelId="{6E92FE2B-3674-5D4A-9DCF-CA5BD5884183}" type="presOf" srcId="{D38C4B60-7F45-47B4-A92D-CB2B1E501CC3}" destId="{EEF542F9-F7E1-0249-BC8E-357371EA7352}" srcOrd="0" destOrd="0" presId="urn:microsoft.com/office/officeart/2005/8/layout/vList2"/>
    <dgm:cxn modelId="{BF2D745B-631E-0D46-8239-93CAA5696B1E}" type="presOf" srcId="{818E3B15-AE8A-4A0F-9EDF-044AC9FAD817}" destId="{DC906F54-6FE8-EC40-BB10-F3366F43EAB1}" srcOrd="0" destOrd="0" presId="urn:microsoft.com/office/officeart/2005/8/layout/vList2"/>
    <dgm:cxn modelId="{6F84EB82-F71E-4C99-AB16-8C4C146AEF19}" srcId="{C9A5EEFB-5D88-46B9-9478-E3F663F3B553}" destId="{D38C4B60-7F45-47B4-A92D-CB2B1E501CC3}" srcOrd="0" destOrd="0" parTransId="{A1D40530-335E-4C5E-80EF-4354A666DEE1}" sibTransId="{38006264-088F-4550-8C3F-3740149436C2}"/>
    <dgm:cxn modelId="{2B3F88D9-B7A8-DC45-9E56-FE6770AFA7AC}" type="presOf" srcId="{F4474D8B-8FF9-45CF-8F3E-65870BBD4168}" destId="{264E0EDF-96C1-114C-B1F2-89B81A822D7C}" srcOrd="0" destOrd="0" presId="urn:microsoft.com/office/officeart/2005/8/layout/vList2"/>
    <dgm:cxn modelId="{95FC2DED-DABE-4B58-A1DA-FE8CA3FCCC01}" srcId="{C9A5EEFB-5D88-46B9-9478-E3F663F3B553}" destId="{F4474D8B-8FF9-45CF-8F3E-65870BBD4168}" srcOrd="1" destOrd="0" parTransId="{640903F4-D661-44FD-B8DD-2C4E43D1F02D}" sibTransId="{7D633000-E392-45E6-8AAD-800E07BA5F77}"/>
    <dgm:cxn modelId="{AC4E44F4-2245-F745-B0F3-041FB529FEA5}" type="presOf" srcId="{C9A5EEFB-5D88-46B9-9478-E3F663F3B553}" destId="{A48CA23A-FD5A-6F41-BFDF-ABB84EB12821}" srcOrd="0" destOrd="0" presId="urn:microsoft.com/office/officeart/2005/8/layout/vList2"/>
    <dgm:cxn modelId="{ECCDF4B1-6BA0-3149-9DE3-DD1CB2BB7BBC}" type="presParOf" srcId="{A48CA23A-FD5A-6F41-BFDF-ABB84EB12821}" destId="{EEF542F9-F7E1-0249-BC8E-357371EA7352}" srcOrd="0" destOrd="0" presId="urn:microsoft.com/office/officeart/2005/8/layout/vList2"/>
    <dgm:cxn modelId="{0640A834-A14E-5146-83CD-91D23B468932}" type="presParOf" srcId="{A48CA23A-FD5A-6F41-BFDF-ABB84EB12821}" destId="{8557642D-2963-A244-814B-70B0DCAB0464}" srcOrd="1" destOrd="0" presId="urn:microsoft.com/office/officeart/2005/8/layout/vList2"/>
    <dgm:cxn modelId="{41624CD6-2CED-6B49-A34B-F0A014E7D4B7}" type="presParOf" srcId="{A48CA23A-FD5A-6F41-BFDF-ABB84EB12821}" destId="{264E0EDF-96C1-114C-B1F2-89B81A822D7C}" srcOrd="2" destOrd="0" presId="urn:microsoft.com/office/officeart/2005/8/layout/vList2"/>
    <dgm:cxn modelId="{3E3F4FB7-5CB3-F749-B768-E529AF4C5FD2}" type="presParOf" srcId="{A48CA23A-FD5A-6F41-BFDF-ABB84EB12821}" destId="{9566A791-2B06-8149-AE4C-EEBF9492DC5D}" srcOrd="3" destOrd="0" presId="urn:microsoft.com/office/officeart/2005/8/layout/vList2"/>
    <dgm:cxn modelId="{3782245F-48D7-B04C-8980-52F1241B36FB}" type="presParOf" srcId="{A48CA23A-FD5A-6F41-BFDF-ABB84EB12821}" destId="{DC906F54-6FE8-EC40-BB10-F3366F43EAB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428F31-E2C7-4DA9-88C3-3D72DCDE5E1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61EACF3-1912-4EBA-BD54-BF1FAF3B57CF}">
      <dgm:prSet/>
      <dgm:spPr/>
      <dgm:t>
        <a:bodyPr/>
        <a:lstStyle/>
        <a:p>
          <a:r>
            <a:rPr lang="en-US"/>
            <a:t>different heights and widths with statistical distribution</a:t>
          </a:r>
        </a:p>
      </dgm:t>
    </dgm:pt>
    <dgm:pt modelId="{A483B1B5-7E30-40A2-932B-A614C1E9BE3E}" type="parTrans" cxnId="{34DC991B-CD9D-4D6B-8622-87A4A50D493C}">
      <dgm:prSet/>
      <dgm:spPr/>
      <dgm:t>
        <a:bodyPr/>
        <a:lstStyle/>
        <a:p>
          <a:endParaRPr lang="en-US"/>
        </a:p>
      </dgm:t>
    </dgm:pt>
    <dgm:pt modelId="{FB8C128A-3C4C-42BE-86DA-66E5BBDB4104}" type="sibTrans" cxnId="{34DC991B-CD9D-4D6B-8622-87A4A50D493C}">
      <dgm:prSet/>
      <dgm:spPr/>
      <dgm:t>
        <a:bodyPr/>
        <a:lstStyle/>
        <a:p>
          <a:endParaRPr lang="en-US"/>
        </a:p>
      </dgm:t>
    </dgm:pt>
    <dgm:pt modelId="{C85AC820-5CE0-48C5-8C06-380D4C2A0A05}">
      <dgm:prSet/>
      <dgm:spPr/>
      <dgm:t>
        <a:bodyPr/>
        <a:lstStyle/>
        <a:p>
          <a:r>
            <a:rPr lang="en-US" b="0" u="sng"/>
            <a:t>discrete model</a:t>
          </a:r>
          <a:r>
            <a:rPr lang="en-US" b="0"/>
            <a:t>:</a:t>
          </a:r>
          <a:r>
            <a:rPr lang="en-US"/>
            <a:t> comparison of different modeling of movement of agents with no visibility</a:t>
          </a:r>
        </a:p>
      </dgm:t>
    </dgm:pt>
    <dgm:pt modelId="{241ED696-AA31-4A58-A607-B8E1CB51F441}" type="parTrans" cxnId="{9DF0150A-96DC-46AB-8249-0922594432E9}">
      <dgm:prSet/>
      <dgm:spPr/>
      <dgm:t>
        <a:bodyPr/>
        <a:lstStyle/>
        <a:p>
          <a:endParaRPr lang="en-US"/>
        </a:p>
      </dgm:t>
    </dgm:pt>
    <dgm:pt modelId="{1757CAB2-3791-44A3-B540-3CD7328A845A}" type="sibTrans" cxnId="{9DF0150A-96DC-46AB-8249-0922594432E9}">
      <dgm:prSet/>
      <dgm:spPr/>
      <dgm:t>
        <a:bodyPr/>
        <a:lstStyle/>
        <a:p>
          <a:endParaRPr lang="en-US"/>
        </a:p>
      </dgm:t>
    </dgm:pt>
    <dgm:pt modelId="{2F1DCCA1-57F0-4A46-BDE0-6D2F9A9CB43B}">
      <dgm:prSet custT="1"/>
      <dgm:spPr/>
      <dgm:t>
        <a:bodyPr/>
        <a:lstStyle/>
        <a:p>
          <a:r>
            <a:rPr lang="en-US" sz="2400" u="sng"/>
            <a:t>continuous model</a:t>
          </a:r>
          <a:r>
            <a:rPr lang="en-US" sz="2400"/>
            <a:t>: more motivating factors, e.g., sticking to groups, or increasing number of performers</a:t>
          </a:r>
        </a:p>
      </dgm:t>
    </dgm:pt>
    <dgm:pt modelId="{29295678-EE47-41E8-89B2-A3DFEACB386A}" type="parTrans" cxnId="{B7ED1214-330F-4835-9741-3C7CDBEC389B}">
      <dgm:prSet/>
      <dgm:spPr/>
      <dgm:t>
        <a:bodyPr/>
        <a:lstStyle/>
        <a:p>
          <a:endParaRPr lang="en-US"/>
        </a:p>
      </dgm:t>
    </dgm:pt>
    <dgm:pt modelId="{AED84E54-8A13-4EA4-9D87-48B757FA9F6D}" type="sibTrans" cxnId="{B7ED1214-330F-4835-9741-3C7CDBEC389B}">
      <dgm:prSet/>
      <dgm:spPr/>
      <dgm:t>
        <a:bodyPr/>
        <a:lstStyle/>
        <a:p>
          <a:endParaRPr lang="en-US"/>
        </a:p>
      </dgm:t>
    </dgm:pt>
    <dgm:pt modelId="{8D7496CD-E1F4-454E-88C8-345C952910D6}">
      <dgm:prSet/>
      <dgm:spPr/>
      <dgm:t>
        <a:bodyPr/>
        <a:lstStyle/>
        <a:p>
          <a:r>
            <a:rPr lang="en-US"/>
            <a:t>experiments with more values of parameters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computational complexity</a:t>
          </a:r>
        </a:p>
      </dgm:t>
    </dgm:pt>
    <dgm:pt modelId="{065DF9D5-F5DA-4E18-B8CF-4AEB6E31EF57}" type="sibTrans" cxnId="{2FB3476A-D8F7-48DB-8F55-0ACE1D839E8E}">
      <dgm:prSet/>
      <dgm:spPr/>
      <dgm:t>
        <a:bodyPr/>
        <a:lstStyle/>
        <a:p>
          <a:endParaRPr lang="en-US"/>
        </a:p>
      </dgm:t>
    </dgm:pt>
    <dgm:pt modelId="{C70ABC41-0E2F-4A97-8231-F381C25BCECA}" type="parTrans" cxnId="{2FB3476A-D8F7-48DB-8F55-0ACE1D839E8E}">
      <dgm:prSet/>
      <dgm:spPr/>
      <dgm:t>
        <a:bodyPr/>
        <a:lstStyle/>
        <a:p>
          <a:endParaRPr lang="en-US"/>
        </a:p>
      </dgm:t>
    </dgm:pt>
    <dgm:pt modelId="{30C3AA2D-5B51-324C-A579-CFFE379B13F1}" type="pres">
      <dgm:prSet presAssocID="{4C428F31-E2C7-4DA9-88C3-3D72DCDE5E12}" presName="linear" presStyleCnt="0">
        <dgm:presLayoutVars>
          <dgm:animLvl val="lvl"/>
          <dgm:resizeHandles val="exact"/>
        </dgm:presLayoutVars>
      </dgm:prSet>
      <dgm:spPr/>
    </dgm:pt>
    <dgm:pt modelId="{FCF99EE5-79E3-974F-ACE2-77FB09AF89BB}" type="pres">
      <dgm:prSet presAssocID="{961EACF3-1912-4EBA-BD54-BF1FAF3B57C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2A75EDB-DE1D-A749-8C56-1B039D4FF492}" type="pres">
      <dgm:prSet presAssocID="{FB8C128A-3C4C-42BE-86DA-66E5BBDB4104}" presName="spacer" presStyleCnt="0"/>
      <dgm:spPr/>
    </dgm:pt>
    <dgm:pt modelId="{B2D86067-D171-2942-8CC1-02E7DA68583E}" type="pres">
      <dgm:prSet presAssocID="{C85AC820-5CE0-48C5-8C06-380D4C2A0A0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51E352F-B18B-0D46-B85B-63995D461466}" type="pres">
      <dgm:prSet presAssocID="{1757CAB2-3791-44A3-B540-3CD7328A845A}" presName="spacer" presStyleCnt="0"/>
      <dgm:spPr/>
    </dgm:pt>
    <dgm:pt modelId="{CBDE3741-DB12-4245-B091-11E9AC2CC234}" type="pres">
      <dgm:prSet presAssocID="{2F1DCCA1-57F0-4A46-BDE0-6D2F9A9CB43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F8FBE6-23FD-504E-9A3E-351B1035DE2D}" type="pres">
      <dgm:prSet presAssocID="{AED84E54-8A13-4EA4-9D87-48B757FA9F6D}" presName="spacer" presStyleCnt="0"/>
      <dgm:spPr/>
    </dgm:pt>
    <dgm:pt modelId="{9A67D2B1-DEA3-E04E-ACCA-D453636F6B1C}" type="pres">
      <dgm:prSet presAssocID="{8D7496CD-E1F4-454E-88C8-345C952910D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DF0150A-96DC-46AB-8249-0922594432E9}" srcId="{4C428F31-E2C7-4DA9-88C3-3D72DCDE5E12}" destId="{C85AC820-5CE0-48C5-8C06-380D4C2A0A05}" srcOrd="1" destOrd="0" parTransId="{241ED696-AA31-4A58-A607-B8E1CB51F441}" sibTransId="{1757CAB2-3791-44A3-B540-3CD7328A845A}"/>
    <dgm:cxn modelId="{B7ED1214-330F-4835-9741-3C7CDBEC389B}" srcId="{4C428F31-E2C7-4DA9-88C3-3D72DCDE5E12}" destId="{2F1DCCA1-57F0-4A46-BDE0-6D2F9A9CB43B}" srcOrd="2" destOrd="0" parTransId="{29295678-EE47-41E8-89B2-A3DFEACB386A}" sibTransId="{AED84E54-8A13-4EA4-9D87-48B757FA9F6D}"/>
    <dgm:cxn modelId="{34DC991B-CD9D-4D6B-8622-87A4A50D493C}" srcId="{4C428F31-E2C7-4DA9-88C3-3D72DCDE5E12}" destId="{961EACF3-1912-4EBA-BD54-BF1FAF3B57CF}" srcOrd="0" destOrd="0" parTransId="{A483B1B5-7E30-40A2-932B-A614C1E9BE3E}" sibTransId="{FB8C128A-3C4C-42BE-86DA-66E5BBDB4104}"/>
    <dgm:cxn modelId="{2FB3476A-D8F7-48DB-8F55-0ACE1D839E8E}" srcId="{4C428F31-E2C7-4DA9-88C3-3D72DCDE5E12}" destId="{8D7496CD-E1F4-454E-88C8-345C952910D6}" srcOrd="3" destOrd="0" parTransId="{C70ABC41-0E2F-4A97-8231-F381C25BCECA}" sibTransId="{065DF9D5-F5DA-4E18-B8CF-4AEB6E31EF57}"/>
    <dgm:cxn modelId="{05EA136C-6CE0-C341-B76A-2FE4B8905436}" type="presOf" srcId="{2F1DCCA1-57F0-4A46-BDE0-6D2F9A9CB43B}" destId="{CBDE3741-DB12-4245-B091-11E9AC2CC234}" srcOrd="0" destOrd="0" presId="urn:microsoft.com/office/officeart/2005/8/layout/vList2"/>
    <dgm:cxn modelId="{61F4376E-BCB4-2C45-9C7B-E734D9D1CBFF}" type="presOf" srcId="{C85AC820-5CE0-48C5-8C06-380D4C2A0A05}" destId="{B2D86067-D171-2942-8CC1-02E7DA68583E}" srcOrd="0" destOrd="0" presId="urn:microsoft.com/office/officeart/2005/8/layout/vList2"/>
    <dgm:cxn modelId="{BC52E37F-AD27-AF44-80A5-C8B3EAA10812}" type="presOf" srcId="{4C428F31-E2C7-4DA9-88C3-3D72DCDE5E12}" destId="{30C3AA2D-5B51-324C-A579-CFFE379B13F1}" srcOrd="0" destOrd="0" presId="urn:microsoft.com/office/officeart/2005/8/layout/vList2"/>
    <dgm:cxn modelId="{F7C4698A-1E33-C24B-BE6B-CDF5D94AAF38}" type="presOf" srcId="{8D7496CD-E1F4-454E-88C8-345C952910D6}" destId="{9A67D2B1-DEA3-E04E-ACCA-D453636F6B1C}" srcOrd="0" destOrd="0" presId="urn:microsoft.com/office/officeart/2005/8/layout/vList2"/>
    <dgm:cxn modelId="{C7D3E0F8-35D7-3042-8078-2EE123D29203}" type="presOf" srcId="{961EACF3-1912-4EBA-BD54-BF1FAF3B57CF}" destId="{FCF99EE5-79E3-974F-ACE2-77FB09AF89BB}" srcOrd="0" destOrd="0" presId="urn:microsoft.com/office/officeart/2005/8/layout/vList2"/>
    <dgm:cxn modelId="{AEB8E3EC-23D5-0943-93D6-1A222B245C9E}" type="presParOf" srcId="{30C3AA2D-5B51-324C-A579-CFFE379B13F1}" destId="{FCF99EE5-79E3-974F-ACE2-77FB09AF89BB}" srcOrd="0" destOrd="0" presId="urn:microsoft.com/office/officeart/2005/8/layout/vList2"/>
    <dgm:cxn modelId="{2490F014-D7A8-2948-AF63-6CD0186D55F7}" type="presParOf" srcId="{30C3AA2D-5B51-324C-A579-CFFE379B13F1}" destId="{F2A75EDB-DE1D-A749-8C56-1B039D4FF492}" srcOrd="1" destOrd="0" presId="urn:microsoft.com/office/officeart/2005/8/layout/vList2"/>
    <dgm:cxn modelId="{71B932A1-382E-1943-A52C-35B359406AAA}" type="presParOf" srcId="{30C3AA2D-5B51-324C-A579-CFFE379B13F1}" destId="{B2D86067-D171-2942-8CC1-02E7DA68583E}" srcOrd="2" destOrd="0" presId="urn:microsoft.com/office/officeart/2005/8/layout/vList2"/>
    <dgm:cxn modelId="{0093CED3-6B8F-6740-8F17-9499B64A51F0}" type="presParOf" srcId="{30C3AA2D-5B51-324C-A579-CFFE379B13F1}" destId="{951E352F-B18B-0D46-B85B-63995D461466}" srcOrd="3" destOrd="0" presId="urn:microsoft.com/office/officeart/2005/8/layout/vList2"/>
    <dgm:cxn modelId="{62377F30-F1BC-C54A-8C3F-341D5594946A}" type="presParOf" srcId="{30C3AA2D-5B51-324C-A579-CFFE379B13F1}" destId="{CBDE3741-DB12-4245-B091-11E9AC2CC234}" srcOrd="4" destOrd="0" presId="urn:microsoft.com/office/officeart/2005/8/layout/vList2"/>
    <dgm:cxn modelId="{1F2173CC-2E5C-3A4F-9B2B-9A5BF48B4930}" type="presParOf" srcId="{30C3AA2D-5B51-324C-A579-CFFE379B13F1}" destId="{EDF8FBE6-23FD-504E-9A3E-351B1035DE2D}" srcOrd="5" destOrd="0" presId="urn:microsoft.com/office/officeart/2005/8/layout/vList2"/>
    <dgm:cxn modelId="{A5BBCCCC-13A2-6B4C-8EB2-2AC73C51761A}" type="presParOf" srcId="{30C3AA2D-5B51-324C-A579-CFFE379B13F1}" destId="{9A67D2B1-DEA3-E04E-ACCA-D453636F6B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36CF4-DCCA-478C-A959-685F60916C1B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7F28E-FEBC-45FF-A228-FEE0670D9483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00434-3336-4BF8-8E03-291168D0FE3B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  Develop Models</a:t>
          </a:r>
        </a:p>
      </dsp:txBody>
      <dsp:txXfrm>
        <a:off x="93445" y="3018902"/>
        <a:ext cx="3206250" cy="720000"/>
      </dsp:txXfrm>
    </dsp:sp>
    <dsp:sp modelId="{F918AE49-FEDA-49F7-B345-E2EF2D68ACA6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A2DB9-2C82-4C64-859D-11CBB8600EA1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4F9A5-C9D0-4C96-AB83-6FBC69671EB2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 Analyse</a:t>
          </a:r>
        </a:p>
      </dsp:txBody>
      <dsp:txXfrm>
        <a:off x="3860789" y="3018902"/>
        <a:ext cx="3206250" cy="720000"/>
      </dsp:txXfrm>
    </dsp:sp>
    <dsp:sp modelId="{6563A4C8-74AB-4608-9D26-906B19AE7B89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A36E6-908C-418F-A7F8-DF0A924B6BB3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F3B55-19C6-4693-AB93-690E513DDD2B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/>
            <a:t> Suggest</a:t>
          </a:r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8F627-51FC-5543-A1AE-A43EE7894326}">
      <dsp:nvSpPr>
        <dsp:cNvPr id="0" name=""/>
        <dsp:cNvSpPr/>
      </dsp:nvSpPr>
      <dsp:spPr>
        <a:xfrm>
          <a:off x="0" y="0"/>
          <a:ext cx="4517361" cy="101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Random Distribution Of Agents </a:t>
          </a:r>
        </a:p>
      </dsp:txBody>
      <dsp:txXfrm>
        <a:off x="29663" y="29663"/>
        <a:ext cx="3424497" cy="953450"/>
      </dsp:txXfrm>
    </dsp:sp>
    <dsp:sp modelId="{64833FBE-B94B-7141-A6C8-AAD5623B013D}">
      <dsp:nvSpPr>
        <dsp:cNvPr id="0" name=""/>
        <dsp:cNvSpPr/>
      </dsp:nvSpPr>
      <dsp:spPr>
        <a:xfrm>
          <a:off x="398590" y="1181571"/>
          <a:ext cx="4517361" cy="101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-5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-5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-5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Visibility Check </a:t>
          </a:r>
        </a:p>
      </dsp:txBody>
      <dsp:txXfrm>
        <a:off x="428253" y="1211234"/>
        <a:ext cx="3401140" cy="953450"/>
      </dsp:txXfrm>
    </dsp:sp>
    <dsp:sp modelId="{CE6917B7-F894-DB49-B82B-0E81215656DC}">
      <dsp:nvSpPr>
        <dsp:cNvPr id="0" name=""/>
        <dsp:cNvSpPr/>
      </dsp:nvSpPr>
      <dsp:spPr>
        <a:xfrm>
          <a:off x="797181" y="2363143"/>
          <a:ext cx="4517361" cy="1012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-109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-109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-109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Movement </a:t>
          </a:r>
        </a:p>
      </dsp:txBody>
      <dsp:txXfrm>
        <a:off x="826844" y="2392806"/>
        <a:ext cx="3401140" cy="953450"/>
      </dsp:txXfrm>
    </dsp:sp>
    <dsp:sp modelId="{0AD30F91-246F-8F41-8A46-EE381BD22D8E}">
      <dsp:nvSpPr>
        <dsp:cNvPr id="0" name=""/>
        <dsp:cNvSpPr/>
      </dsp:nvSpPr>
      <dsp:spPr>
        <a:xfrm>
          <a:off x="3859057" y="768021"/>
          <a:ext cx="658304" cy="65830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007175" y="768021"/>
        <a:ext cx="362068" cy="495374"/>
      </dsp:txXfrm>
    </dsp:sp>
    <dsp:sp modelId="{5A677AAA-6BC0-D14A-9426-977A7053B22E}">
      <dsp:nvSpPr>
        <dsp:cNvPr id="0" name=""/>
        <dsp:cNvSpPr/>
      </dsp:nvSpPr>
      <dsp:spPr>
        <a:xfrm>
          <a:off x="4257647" y="1942841"/>
          <a:ext cx="658304" cy="65830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-2916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-291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405765" y="1942841"/>
        <a:ext cx="362068" cy="4953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542F9-F7E1-0249-BC8E-357371EA7352}">
      <dsp:nvSpPr>
        <dsp:cNvPr id="0" name=""/>
        <dsp:cNvSpPr/>
      </dsp:nvSpPr>
      <dsp:spPr>
        <a:xfrm>
          <a:off x="0" y="94297"/>
          <a:ext cx="4828172" cy="1759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uniform width, height </a:t>
          </a:r>
          <a:r>
            <a:rPr lang="en-US" sz="3200" kern="1200">
              <a:sym typeface="Wingdings" panose="05000000000000000000" pitchFamily="2" charset="2"/>
            </a:rPr>
            <a:t></a:t>
          </a:r>
          <a:r>
            <a:rPr lang="en-US" sz="3200" kern="1200"/>
            <a:t> not realistic results but good initial approximation</a:t>
          </a:r>
        </a:p>
      </dsp:txBody>
      <dsp:txXfrm>
        <a:off x="85900" y="180197"/>
        <a:ext cx="4656372" cy="1587880"/>
      </dsp:txXfrm>
    </dsp:sp>
    <dsp:sp modelId="{264E0EDF-96C1-114C-B1F2-89B81A822D7C}">
      <dsp:nvSpPr>
        <dsp:cNvPr id="0" name=""/>
        <dsp:cNvSpPr/>
      </dsp:nvSpPr>
      <dsp:spPr>
        <a:xfrm>
          <a:off x="0" y="1946137"/>
          <a:ext cx="4828172" cy="1759680"/>
        </a:xfrm>
        <a:prstGeom prst="roundRect">
          <a:avLst/>
        </a:prstGeom>
        <a:solidFill>
          <a:schemeClr val="accent5">
            <a:hueOff val="0"/>
            <a:satOff val="0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dependency of the alternative suggestions on the relevant parameters</a:t>
          </a:r>
        </a:p>
      </dsp:txBody>
      <dsp:txXfrm>
        <a:off x="85900" y="2032037"/>
        <a:ext cx="4656372" cy="1587880"/>
      </dsp:txXfrm>
    </dsp:sp>
    <dsp:sp modelId="{DC906F54-6FE8-EC40-BB10-F3366F43EAB1}">
      <dsp:nvSpPr>
        <dsp:cNvPr id="0" name=""/>
        <dsp:cNvSpPr/>
      </dsp:nvSpPr>
      <dsp:spPr>
        <a:xfrm>
          <a:off x="0" y="3797977"/>
          <a:ext cx="4828172" cy="1759680"/>
        </a:xfrm>
        <a:prstGeom prst="roundRect">
          <a:avLst/>
        </a:prstGeom>
        <a:solidFill>
          <a:schemeClr val="accent5">
            <a:hueOff val="0"/>
            <a:satOff val="0"/>
            <a:lumOff val="-70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models different by design but fairly similar results </a:t>
          </a:r>
          <a:r>
            <a:rPr lang="en-US" sz="3200" kern="1200">
              <a:sym typeface="Wingdings" panose="05000000000000000000" pitchFamily="2" charset="2"/>
            </a:rPr>
            <a:t></a:t>
          </a:r>
          <a:r>
            <a:rPr lang="en-US" sz="3200" kern="1200"/>
            <a:t> validity of results</a:t>
          </a:r>
        </a:p>
      </dsp:txBody>
      <dsp:txXfrm>
        <a:off x="85900" y="3883877"/>
        <a:ext cx="4656372" cy="1587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F99EE5-79E3-974F-ACE2-77FB09AF89BB}">
      <dsp:nvSpPr>
        <dsp:cNvPr id="0" name=""/>
        <dsp:cNvSpPr/>
      </dsp:nvSpPr>
      <dsp:spPr>
        <a:xfrm>
          <a:off x="0" y="37147"/>
          <a:ext cx="4828172" cy="13425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different heights and widths with statistical distribution</a:t>
          </a:r>
        </a:p>
      </dsp:txBody>
      <dsp:txXfrm>
        <a:off x="65539" y="102686"/>
        <a:ext cx="4697094" cy="1211496"/>
      </dsp:txXfrm>
    </dsp:sp>
    <dsp:sp modelId="{B2D86067-D171-2942-8CC1-02E7DA68583E}">
      <dsp:nvSpPr>
        <dsp:cNvPr id="0" name=""/>
        <dsp:cNvSpPr/>
      </dsp:nvSpPr>
      <dsp:spPr>
        <a:xfrm>
          <a:off x="0" y="1448842"/>
          <a:ext cx="4828172" cy="1342574"/>
        </a:xfrm>
        <a:prstGeom prst="roundRect">
          <a:avLst/>
        </a:prstGeom>
        <a:solidFill>
          <a:schemeClr val="accent5">
            <a:hueOff val="0"/>
            <a:satOff val="0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u="sng" kern="1200"/>
            <a:t>discrete model</a:t>
          </a:r>
          <a:r>
            <a:rPr lang="en-US" sz="2400" b="0" kern="1200"/>
            <a:t>:</a:t>
          </a:r>
          <a:r>
            <a:rPr lang="en-US" sz="2400" kern="1200"/>
            <a:t> comparison of different modeling of movement of agents with no visibility</a:t>
          </a:r>
        </a:p>
      </dsp:txBody>
      <dsp:txXfrm>
        <a:off x="65539" y="1514381"/>
        <a:ext cx="4697094" cy="1211496"/>
      </dsp:txXfrm>
    </dsp:sp>
    <dsp:sp modelId="{CBDE3741-DB12-4245-B091-11E9AC2CC234}">
      <dsp:nvSpPr>
        <dsp:cNvPr id="0" name=""/>
        <dsp:cNvSpPr/>
      </dsp:nvSpPr>
      <dsp:spPr>
        <a:xfrm>
          <a:off x="0" y="2860537"/>
          <a:ext cx="4828172" cy="1342574"/>
        </a:xfrm>
        <a:prstGeom prst="roundRect">
          <a:avLst/>
        </a:prstGeom>
        <a:solidFill>
          <a:schemeClr val="accent5">
            <a:hueOff val="0"/>
            <a:satOff val="0"/>
            <a:lumOff val="-4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/>
            <a:t>continuous model</a:t>
          </a:r>
          <a:r>
            <a:rPr lang="en-US" sz="2400" kern="1200"/>
            <a:t>: more motivating factors, e.g., sticking to groups, or increasing number of performers</a:t>
          </a:r>
        </a:p>
      </dsp:txBody>
      <dsp:txXfrm>
        <a:off x="65539" y="2926076"/>
        <a:ext cx="4697094" cy="1211496"/>
      </dsp:txXfrm>
    </dsp:sp>
    <dsp:sp modelId="{9A67D2B1-DEA3-E04E-ACCA-D453636F6B1C}">
      <dsp:nvSpPr>
        <dsp:cNvPr id="0" name=""/>
        <dsp:cNvSpPr/>
      </dsp:nvSpPr>
      <dsp:spPr>
        <a:xfrm>
          <a:off x="0" y="4272232"/>
          <a:ext cx="4828172" cy="1342574"/>
        </a:xfrm>
        <a:prstGeom prst="roundRect">
          <a:avLst/>
        </a:prstGeom>
        <a:solidFill>
          <a:schemeClr val="accent5">
            <a:hueOff val="0"/>
            <a:satOff val="0"/>
            <a:lumOff val="-70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experiments with more values of parameters </a:t>
          </a:r>
          <a:r>
            <a:rPr lang="en-US" sz="2400" kern="1200">
              <a:sym typeface="Wingdings" panose="05000000000000000000" pitchFamily="2" charset="2"/>
            </a:rPr>
            <a:t></a:t>
          </a:r>
          <a:r>
            <a:rPr lang="en-US" sz="2400" kern="1200"/>
            <a:t> computational complexity</a:t>
          </a:r>
        </a:p>
      </dsp:txBody>
      <dsp:txXfrm>
        <a:off x="65539" y="4337771"/>
        <a:ext cx="4697094" cy="1211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AF1EE-CE7A-5B45-B1BF-ED94F0AD8E9E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93BD5-31F5-A546-B609-7C0A7E9B8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1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3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09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58075-93D7-48AC-A505-5FA0B66CDA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486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75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0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61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80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5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96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1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6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9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99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7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3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6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93BD5-31F5-A546-B609-7C0A7E9B84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DF03-6ECE-2744-B9B7-376F069324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4F775-43B8-864A-A693-19577FD1C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988E6-B6C8-B644-88CE-E2A776F8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3F391-B9FB-0D41-9C59-ED7C6D8D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CBBAF-8597-A546-9316-C0CAA959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58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F082-C05F-144E-93C8-35B21903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EDE36-98E9-364F-A602-0CE468A0E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52A4C-0290-4D49-8577-A82CDA65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3C5EA-CAE7-A64D-A4F2-D5B45D04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E1CDB-8980-DB46-9BD3-EA5B78FA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27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967C92-7861-254E-BA34-84A6DBEE2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28ECA-AD69-E841-9BFD-7349477A8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EC516-CC3E-BF42-96BD-684B3C92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3C0B8-4345-4347-8E72-6307E8F7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48D25-25F5-3540-B8C8-40AA9721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1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79B0E-BD13-6E4D-B26E-38156E06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45F27-B023-244B-95D1-950FF1F5D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CF09C-416E-E44C-B688-9E1E35B68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C8CB-AE36-4142-AB2A-031FCC28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809C2-0BF4-9B4E-9426-355C0CA72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8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1A507-D7B7-F244-878A-A9B65DC60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C567CF-8365-8B4D-AC58-3B457DA9E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2B9E8-B150-EE46-8650-010EBCBC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4E66D-8C70-DF41-843A-95960FA8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F8298-25D2-D649-B947-6AB90AEC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8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0FA4-E7F4-6845-9982-23D4D721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92995-FCF6-D148-86DD-1F73B020E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1EE9F-33B4-CB42-AFD0-890026678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B2AE8-19C5-E247-A5C2-BB554ECB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49F70-C564-EC41-9FD9-923D64B8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83C8D-D0DF-A945-8EA4-243334BB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6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A0BD-141D-E147-B13D-77B4AB8E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7E8CF-1858-BA40-8308-972A32B24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E57AB-ED61-504C-8B52-90DE95D9C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A3471D-F73D-8E4C-BCE3-AF38ADCB4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B7735F-66B2-9042-BB4E-85B337CB5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793063-9BBC-3F43-BFF5-71D314AE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ED995B-48E2-644B-A259-08E20CA1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27C29-1EE7-7745-B3ED-8F639C55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3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A598B-0436-3748-AC31-0498846FB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6BAE9-CDD8-4640-8171-D681D73E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7E690-631E-5C4F-9D80-5EA55FE5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99FF8-2C08-2242-894D-37A31955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57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4635CA-C4FE-3A42-A935-A3C67171D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024BE-83A4-C243-8580-0438C1F2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57272-3243-F941-9779-BC79C11B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2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689C-B62B-764D-96A1-0DEFB1898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43CE2-74E0-B741-A343-B6D6D3321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815599-D432-AF4E-8060-847502C82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C0D0A-74B0-B441-85AA-8E19B187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F63C8-9340-4745-B784-D39B0148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8A4E9-36A1-1240-8A55-CF23DD544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8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88F6-1409-8D4B-8081-C6390C43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C9303B-D23D-0E4D-840C-7317F420D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033D1-8FB4-D149-999F-8BF72DF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9CE33-3424-7548-A292-BA616D37E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EBDA16-612D-C141-8BAC-9CE793FC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1C533-5416-FD48-9D9D-9AB8C3F9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7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AD993-5A02-4743-B29C-92974BEC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91196-4251-B84F-8966-B150F5A82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8AA92-969E-8F43-98F4-C1413287D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72809-6F66-EF43-B947-A855BD4A2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959E9-E8CB-C540-A817-E12181FD4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1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15.mp4"/><Relationship Id="rId7" Type="http://schemas.openxmlformats.org/officeDocument/2006/relationships/image" Target="../media/image3.png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microsoft.com/office/2007/relationships/media" Target="../media/media20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5.xml"/><Relationship Id="rId9" Type="http://schemas.microsoft.com/office/2007/relationships/diagramDrawing" Target="../diagrams/drawing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microsoft.com/office/2007/relationships/media" Target="../media/media21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6.xml"/><Relationship Id="rId9" Type="http://schemas.microsoft.com/office/2007/relationships/diagramDrawing" Target="../diagrams/drawing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One in a crowd">
            <a:extLst>
              <a:ext uri="{FF2B5EF4-FFF2-40B4-BE49-F238E27FC236}">
                <a16:creationId xmlns:a16="http://schemas.microsoft.com/office/drawing/2014/main" id="{E8107416-4188-1DF7-6401-B0234EF18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kern="1200">
                <a:latin typeface="+mj-lt"/>
                <a:ea typeface="+mj-ea"/>
                <a:cs typeface="+mj-cs"/>
              </a:rPr>
              <a:t>Simulating Crowd Behaviour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594083" cy="15827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sz="1300" b="1" u="sng" kern="1200">
                <a:latin typeface="+mn-lt"/>
                <a:ea typeface="+mn-ea"/>
                <a:cs typeface="+mn-cs"/>
              </a:rPr>
              <a:t>Group 13</a:t>
            </a:r>
            <a:r>
              <a:rPr lang="en-US" sz="1300" b="1" u="sng"/>
              <a:t> </a:t>
            </a:r>
            <a:endParaRPr lang="en-US" sz="1300" b="1" u="sng" kern="1200">
              <a:latin typeface="+mn-lt"/>
              <a:ea typeface="+mn-ea"/>
              <a:cs typeface="+mn-cs"/>
            </a:endParaRPr>
          </a:p>
          <a:p>
            <a:pPr algn="l"/>
            <a:r>
              <a:rPr lang="en-US" sz="1400" kern="1200">
                <a:latin typeface="+mn-lt"/>
                <a:ea typeface="+mn-ea"/>
                <a:cs typeface="+mn-cs"/>
              </a:rPr>
              <a:t>Abbie Backers</a:t>
            </a:r>
            <a:endParaRPr lang="en-US" sz="1400" kern="1200">
              <a:latin typeface="+mn-lt"/>
              <a:cs typeface="Calibri"/>
            </a:endParaRPr>
          </a:p>
          <a:p>
            <a:pPr algn="l"/>
            <a:r>
              <a:rPr lang="en-US" sz="1400" kern="1200">
                <a:latin typeface="+mn-lt"/>
                <a:ea typeface="+mn-ea"/>
                <a:cs typeface="+mn-cs"/>
              </a:rPr>
              <a:t>Quincy Sproul</a:t>
            </a:r>
            <a:endParaRPr lang="en-US" sz="1400" kern="1200">
              <a:latin typeface="+mn-lt"/>
              <a:cs typeface="Calibri"/>
            </a:endParaRPr>
          </a:p>
          <a:p>
            <a:pPr algn="l"/>
            <a:r>
              <a:rPr lang="en-US" sz="1400" kern="1200">
                <a:latin typeface="+mn-lt"/>
                <a:ea typeface="+mn-ea"/>
                <a:cs typeface="+mn-cs"/>
              </a:rPr>
              <a:t>Conrad O’Driscoll</a:t>
            </a:r>
            <a:endParaRPr lang="en-US" sz="1400" kern="1200">
              <a:latin typeface="+mn-lt"/>
              <a:cs typeface="Calibri"/>
            </a:endParaRPr>
          </a:p>
          <a:p>
            <a:pPr algn="l"/>
            <a:r>
              <a:rPr lang="en-US" sz="1400" kern="1200">
                <a:latin typeface="+mn-lt"/>
                <a:ea typeface="+mn-ea"/>
                <a:cs typeface="+mn-cs"/>
              </a:rPr>
              <a:t>Anastasis Gerogiannis</a:t>
            </a:r>
          </a:p>
          <a:p>
            <a:pPr algn="l"/>
            <a:r>
              <a:rPr lang="en-US" sz="1400" kern="1200">
                <a:latin typeface="+mn-lt"/>
                <a:ea typeface="+mn-ea"/>
                <a:cs typeface="+mn-cs"/>
              </a:rPr>
              <a:t>Emiliyan Stefanov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New video2 (audio-extractor.net)">
            <a:hlinkClick r:id="" action="ppaction://media"/>
            <a:extLst>
              <a:ext uri="{FF2B5EF4-FFF2-40B4-BE49-F238E27FC236}">
                <a16:creationId xmlns:a16="http://schemas.microsoft.com/office/drawing/2014/main" id="{C0A4A564-0848-4387-9F25-891042CF2A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2780" y="6029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862"/>
    </mc:Choice>
    <mc:Fallback>
      <p:transition spd="slow" advTm="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1CD62-F128-424C-BFA1-ABCE4CB72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>
                <a:solidFill>
                  <a:srgbClr val="FFFFFF"/>
                </a:solidFill>
              </a:rPr>
              <a:t>The Effect of Standing Area Dimensions on Visibility</a:t>
            </a:r>
          </a:p>
        </p:txBody>
      </p:sp>
      <p:pic>
        <p:nvPicPr>
          <p:cNvPr id="1026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197076A-4231-4C67-A236-89474787FA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 bwMode="auto">
          <a:xfrm>
            <a:off x="574996" y="1901255"/>
            <a:ext cx="4579964" cy="34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rt&#10;&#10;Description automatically generated">
            <a:extLst>
              <a:ext uri="{FF2B5EF4-FFF2-40B4-BE49-F238E27FC236}">
                <a16:creationId xmlns:a16="http://schemas.microsoft.com/office/drawing/2014/main" id="{3219982C-03A7-44B1-B91F-BC90434E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7294780" y="1897265"/>
            <a:ext cx="4579964" cy="34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EF016-1C5E-4006-9D83-86FB42CFCBF8}"/>
              </a:ext>
            </a:extLst>
          </p:cNvPr>
          <p:cNvSpPr txBox="1"/>
          <p:nvPr/>
        </p:nvSpPr>
        <p:spPr>
          <a:xfrm>
            <a:off x="5518023" y="3206108"/>
            <a:ext cx="1186999" cy="822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N</a:t>
            </a:r>
            <a:r>
              <a:rPr lang="en-US" sz="1400"/>
              <a:t>=</a:t>
            </a:r>
            <a:r>
              <a:rPr lang="en-US" sz="2000"/>
              <a:t>300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R=0.15m</a:t>
            </a:r>
            <a:endParaRPr lang="en-US" sz="200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D575E9-5909-2943-B5F4-0DE2C510CF7D}"/>
              </a:ext>
            </a:extLst>
          </p:cNvPr>
          <p:cNvSpPr txBox="1"/>
          <p:nvPr/>
        </p:nvSpPr>
        <p:spPr>
          <a:xfrm>
            <a:off x="1905281" y="1673261"/>
            <a:ext cx="191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Rectangular 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5762F7-B659-A445-B0B1-38DC4D2DF37F}"/>
              </a:ext>
            </a:extLst>
          </p:cNvPr>
          <p:cNvSpPr txBox="1"/>
          <p:nvPr/>
        </p:nvSpPr>
        <p:spPr>
          <a:xfrm>
            <a:off x="8966174" y="1674852"/>
            <a:ext cx="15673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Circular Stage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3508C-E6DA-3740-A572-2574075004B4}"/>
              </a:ext>
            </a:extLst>
          </p:cNvPr>
          <p:cNvSpPr/>
          <p:nvPr/>
        </p:nvSpPr>
        <p:spPr>
          <a:xfrm>
            <a:off x="862715" y="5359961"/>
            <a:ext cx="3988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longer </a:t>
            </a:r>
            <a:r>
              <a:rPr lang="en-US">
                <a:solidFill>
                  <a:srgbClr val="000000"/>
                </a:solidFill>
                <a:latin typeface="Calibri" panose="020F0502020204030204" pitchFamily="34" charset="0"/>
              </a:rPr>
              <a:t>X 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dimension (up to a threshold)  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larger visibility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38D933-5F48-E141-A1C4-624BA46E5C45}"/>
              </a:ext>
            </a:extLst>
          </p:cNvPr>
          <p:cNvSpPr/>
          <p:nvPr/>
        </p:nvSpPr>
        <p:spPr>
          <a:xfrm>
            <a:off x="7838619" y="5367562"/>
            <a:ext cx="3617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‘close’ to square shaped areas</a:t>
            </a:r>
          </a:p>
          <a:p>
            <a:pPr algn="ctr"/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>
                <a:sym typeface="Wingdings" panose="05000000000000000000" pitchFamily="2" charset="2"/>
              </a:rPr>
              <a:t>larger visibility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4A3B09-035A-8457-AB05-7A468099879A}"/>
              </a:ext>
            </a:extLst>
          </p:cNvPr>
          <p:cNvSpPr txBox="1"/>
          <p:nvPr/>
        </p:nvSpPr>
        <p:spPr>
          <a:xfrm>
            <a:off x="3935466" y="6081904"/>
            <a:ext cx="4829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b="1"/>
              <a:t>aspect ratio&gt;2.5</a:t>
            </a:r>
            <a:r>
              <a:rPr lang="en-US" b="1">
                <a:sym typeface="Wingdings"/>
              </a:rPr>
              <a:t></a:t>
            </a:r>
            <a:r>
              <a:rPr lang="en-US" b="1"/>
              <a:t> rectangular stage</a:t>
            </a:r>
          </a:p>
          <a:p>
            <a:pPr>
              <a:buChar char="•"/>
            </a:pPr>
            <a:r>
              <a:rPr lang="en-US" b="1"/>
              <a:t>‘Close’ to square shaped venue </a:t>
            </a:r>
            <a:r>
              <a:rPr lang="en-US" b="1">
                <a:sym typeface="Wingdings"/>
              </a:rPr>
              <a:t></a:t>
            </a:r>
            <a:r>
              <a:rPr lang="en-US" b="1"/>
              <a:t> circular stage</a:t>
            </a:r>
            <a:endParaRPr lang="en-US" b="1">
              <a:cs typeface="Calibri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2DF4CE67-86FD-4A23-B875-F9CB9A4687A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9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96"/>
    </mc:Choice>
    <mc:Fallback>
      <p:transition spd="slow" advTm="70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796CC-8A22-4A58-920D-04D6BB05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Circular stage results explanation</a:t>
            </a:r>
          </a:p>
        </p:txBody>
      </p:sp>
      <p:pic>
        <p:nvPicPr>
          <p:cNvPr id="2054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D63DDEC-D2AD-4017-98E9-1D8A81C3D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4795" y="2021477"/>
            <a:ext cx="5131088" cy="336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AB200F6-84B4-4EB0-893A-645F3E5279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212" y="2055913"/>
            <a:ext cx="5131087" cy="333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2CB001-3A38-F94D-9FD5-449D42FB4362}"/>
              </a:ext>
            </a:extLst>
          </p:cNvPr>
          <p:cNvSpPr/>
          <p:nvPr/>
        </p:nvSpPr>
        <p:spPr>
          <a:xfrm>
            <a:off x="249166" y="526685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agents near the sides of the smaller dimension </a:t>
            </a:r>
          </a:p>
          <a:p>
            <a:pPr algn="ctr"/>
            <a:r>
              <a:rPr lang="en-US">
                <a:solidFill>
                  <a:srgbClr val="000000"/>
                </a:solidFill>
                <a:cs typeface="Calibri"/>
                <a:sym typeface="Wingdings" panose="05000000000000000000" pitchFamily="2" charset="2"/>
              </a:rPr>
              <a:t>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</a:p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many columns of agents ahead (along the larger dimension)  </a:t>
            </a:r>
          </a:p>
          <a:p>
            <a:pPr algn="ctr"/>
            <a:r>
              <a:rPr lang="en-US">
                <a:solidFill>
                  <a:srgbClr val="000000"/>
                </a:solidFill>
                <a:cs typeface="Calibri"/>
                <a:sym typeface="Wingdings" panose="05000000000000000000" pitchFamily="2" charset="2"/>
              </a:rPr>
              <a:t></a:t>
            </a:r>
            <a:r>
              <a:rPr lang="en-US">
                <a:solidFill>
                  <a:srgbClr val="000000"/>
                </a:solidFill>
                <a:cs typeface="Calibri"/>
              </a:rPr>
              <a:t> </a:t>
            </a:r>
          </a:p>
          <a:p>
            <a:pPr algn="ctr"/>
            <a:r>
              <a:rPr lang="en-US">
                <a:solidFill>
                  <a:srgbClr val="000000"/>
                </a:solidFill>
                <a:cs typeface="Calibri"/>
              </a:rPr>
              <a:t>visibility decreases</a:t>
            </a:r>
            <a:endParaRPr lang="en-GB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539C2F-0E8A-7945-A56A-F4F7C9A9C7D9}"/>
              </a:ext>
            </a:extLst>
          </p:cNvPr>
          <p:cNvSpPr/>
          <p:nvPr/>
        </p:nvSpPr>
        <p:spPr>
          <a:xfrm>
            <a:off x="5594207" y="526685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/>
              <a:t>square shape </a:t>
            </a:r>
          </a:p>
          <a:p>
            <a:pPr algn="ctr"/>
            <a:r>
              <a:rPr lang="en-US">
                <a:sym typeface="Wingdings" panose="05000000000000000000" pitchFamily="2" charset="2"/>
              </a:rPr>
              <a:t> </a:t>
            </a:r>
            <a:endParaRPr lang="en-GB">
              <a:sym typeface="Wingdings" panose="05000000000000000000" pitchFamily="2" charset="2"/>
            </a:endParaRPr>
          </a:p>
          <a:p>
            <a:pPr algn="ctr"/>
            <a:r>
              <a:rPr lang="en-US">
                <a:sym typeface="Wingdings" panose="05000000000000000000" pitchFamily="2" charset="2"/>
              </a:rPr>
              <a:t>     fewer columns of agents </a:t>
            </a:r>
          </a:p>
          <a:p>
            <a:pPr algn="ctr"/>
            <a:r>
              <a:rPr lang="en-US">
                <a:ea typeface="+mn-lt"/>
                <a:cs typeface="+mn-lt"/>
                <a:sym typeface="Wingdings" panose="05000000000000000000" pitchFamily="2" charset="2"/>
              </a:rPr>
              <a:t> </a:t>
            </a:r>
            <a:r>
              <a:rPr lang="en-US">
                <a:sym typeface="Wingdings" panose="05000000000000000000" pitchFamily="2" charset="2"/>
              </a:rPr>
              <a:t> </a:t>
            </a:r>
          </a:p>
          <a:p>
            <a:pPr algn="ctr"/>
            <a:r>
              <a:rPr lang="en-US">
                <a:sym typeface="Wingdings" panose="05000000000000000000" pitchFamily="2" charset="2"/>
              </a:rPr>
              <a:t>higher visibility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16C61-2540-85E6-6727-3D38E69F9793}"/>
              </a:ext>
            </a:extLst>
          </p:cNvPr>
          <p:cNvSpPr txBox="1"/>
          <p:nvPr/>
        </p:nvSpPr>
        <p:spPr>
          <a:xfrm>
            <a:off x="8354646" y="16842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Square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0404F7-5EB8-C85D-7398-9E766FB9C283}"/>
              </a:ext>
            </a:extLst>
          </p:cNvPr>
          <p:cNvSpPr txBox="1"/>
          <p:nvPr/>
        </p:nvSpPr>
        <p:spPr>
          <a:xfrm>
            <a:off x="2651613" y="16317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Rectangle </a:t>
            </a:r>
            <a:endParaRPr lang="en-US">
              <a:cs typeface="Calibri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B09F4D8-A55D-4F7B-9A07-B71C3B59517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1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3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67"/>
    </mc:Choice>
    <mc:Fallback>
      <p:transition spd="slow" advTm="18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578B35-3C29-48DA-84C1-F706B7BA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>
                <a:solidFill>
                  <a:srgbClr val="FFFFFF"/>
                </a:solidFill>
              </a:rPr>
              <a:t>The Effect of Standing Area on Visibility with Constant Density</a:t>
            </a:r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A9F4BC85-9E28-4FC3-A9AB-C1CC3CF68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60223" y="2138039"/>
            <a:ext cx="4508879" cy="334310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2260086-A4CD-47D0-84B4-935C49237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837" y="2138039"/>
            <a:ext cx="4636229" cy="3477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489349-13F1-4C4A-ADA0-D93430E7A5E4}"/>
              </a:ext>
            </a:extLst>
          </p:cNvPr>
          <p:cNvSpPr txBox="1"/>
          <p:nvPr/>
        </p:nvSpPr>
        <p:spPr>
          <a:xfrm>
            <a:off x="5237890" y="3431748"/>
            <a:ext cx="1659160" cy="804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Density = 0.2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R = 0.15m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51F1D-EF95-4549-B7C5-1D39F65D6B11}"/>
              </a:ext>
            </a:extLst>
          </p:cNvPr>
          <p:cNvSpPr txBox="1"/>
          <p:nvPr/>
        </p:nvSpPr>
        <p:spPr>
          <a:xfrm>
            <a:off x="2150743" y="1874790"/>
            <a:ext cx="184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Rectangular Stage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BF4CE5-E36A-E24F-A8AE-FE62BEE13EB7}"/>
              </a:ext>
            </a:extLst>
          </p:cNvPr>
          <p:cNvSpPr/>
          <p:nvPr/>
        </p:nvSpPr>
        <p:spPr>
          <a:xfrm>
            <a:off x="8558225" y="1872096"/>
            <a:ext cx="1565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Circular 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37B36-457D-6A4C-8E88-77DC8F821849}"/>
              </a:ext>
            </a:extLst>
          </p:cNvPr>
          <p:cNvSpPr txBox="1"/>
          <p:nvPr/>
        </p:nvSpPr>
        <p:spPr>
          <a:xfrm>
            <a:off x="3258432" y="5478659"/>
            <a:ext cx="498955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>
                <a:ea typeface="+mn-lt"/>
                <a:cs typeface="+mn-lt"/>
              </a:rPr>
              <a:t>same density ≠ same visibility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b="1"/>
              <a:t>smaller area with same density </a:t>
            </a:r>
          </a:p>
          <a:p>
            <a:pPr algn="ctr"/>
            <a:r>
              <a:rPr lang="en-US" b="1">
                <a:sym typeface="Wingdings" panose="05000000000000000000" pitchFamily="2" charset="2"/>
              </a:rPr>
              <a:t></a:t>
            </a:r>
          </a:p>
          <a:p>
            <a:pPr algn="ctr"/>
            <a:r>
              <a:rPr lang="en-US" b="1">
                <a:sym typeface="Wingdings" panose="05000000000000000000" pitchFamily="2" charset="2"/>
              </a:rPr>
              <a:t> increase in visibility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8A6A54-412D-4CDC-812C-61F3D2C3E622}"/>
              </a:ext>
            </a:extLst>
          </p:cNvPr>
          <p:cNvSpPr txBox="1"/>
          <p:nvPr/>
        </p:nvSpPr>
        <p:spPr>
          <a:xfrm>
            <a:off x="4170671" y="1110443"/>
            <a:ext cx="10026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</a:rPr>
              <a:t>=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46DF9B52-60FD-4988-8320-559F258640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7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41"/>
    </mc:Choice>
    <mc:Fallback>
      <p:transition spd="slow" advTm="60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80B7D-4094-4F09-A6A7-8137602C1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Effect of Agent Density on Visibility with Constant Standing </a:t>
            </a:r>
            <a:r>
              <a:rPr lang="en-US" sz="3700" b="1">
                <a:solidFill>
                  <a:srgbClr val="FFFFFF"/>
                </a:solidFill>
              </a:rPr>
              <a:t>A</a:t>
            </a:r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</a:t>
            </a: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21D7E535-8917-9948-9861-E3540851BB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4093" y="2304307"/>
            <a:ext cx="4687290" cy="3515468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CBC034E1-9580-C94B-8C3C-661C57E782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/>
          <a:srcRect/>
          <a:stretch/>
        </p:blipFill>
        <p:spPr bwMode="auto">
          <a:xfrm>
            <a:off x="6746239" y="2224868"/>
            <a:ext cx="4793209" cy="359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917066-D099-6740-820D-598E176B658A}"/>
              </a:ext>
            </a:extLst>
          </p:cNvPr>
          <p:cNvSpPr txBox="1"/>
          <p:nvPr/>
        </p:nvSpPr>
        <p:spPr>
          <a:xfrm>
            <a:off x="1649460" y="2035027"/>
            <a:ext cx="366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Rectangular Stage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FE4F53-8290-5E4F-B883-9638EE57EB37}"/>
              </a:ext>
            </a:extLst>
          </p:cNvPr>
          <p:cNvSpPr txBox="1"/>
          <p:nvPr/>
        </p:nvSpPr>
        <p:spPr>
          <a:xfrm>
            <a:off x="8230591" y="2035027"/>
            <a:ext cx="412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Circular Stage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FA35A-D649-394A-BDBD-10BEFADA7317}"/>
              </a:ext>
            </a:extLst>
          </p:cNvPr>
          <p:cNvSpPr txBox="1"/>
          <p:nvPr/>
        </p:nvSpPr>
        <p:spPr>
          <a:xfrm>
            <a:off x="3480407" y="4986085"/>
            <a:ext cx="1010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52x12m</a:t>
            </a:r>
            <a:r>
              <a:rPr lang="en-US" baseline="3000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249A52-E4FA-A642-8FFF-A61C6B502BBD}"/>
              </a:ext>
            </a:extLst>
          </p:cNvPr>
          <p:cNvSpPr txBox="1"/>
          <p:nvPr/>
        </p:nvSpPr>
        <p:spPr>
          <a:xfrm>
            <a:off x="7577279" y="4986085"/>
            <a:ext cx="10922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25x25 m</a:t>
            </a:r>
            <a:r>
              <a:rPr lang="en-US" baseline="30000"/>
              <a:t>2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BAE222-0B4E-2949-A9A5-75CABC559CA3}"/>
              </a:ext>
            </a:extLst>
          </p:cNvPr>
          <p:cNvSpPr txBox="1"/>
          <p:nvPr/>
        </p:nvSpPr>
        <p:spPr>
          <a:xfrm>
            <a:off x="4880014" y="3659816"/>
            <a:ext cx="19167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R = 0.15m</a:t>
            </a:r>
          </a:p>
          <a:p>
            <a:pPr algn="ctr"/>
            <a:r>
              <a:rPr lang="en-US"/>
              <a:t>  </a:t>
            </a:r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F72F25-83BE-6E4A-A772-85290DF9F499}"/>
              </a:ext>
            </a:extLst>
          </p:cNvPr>
          <p:cNvSpPr txBox="1"/>
          <p:nvPr/>
        </p:nvSpPr>
        <p:spPr>
          <a:xfrm>
            <a:off x="3401936" y="5838865"/>
            <a:ext cx="624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000000"/>
                </a:solidFill>
                <a:latin typeface="WordVisi_MSFontService"/>
              </a:rPr>
              <a:t>C</a:t>
            </a:r>
            <a:r>
              <a:rPr lang="en-GB" b="1" i="0">
                <a:solidFill>
                  <a:srgbClr val="000000"/>
                </a:solidFill>
                <a:effectLst/>
                <a:latin typeface="WordVisi_MSFontService"/>
              </a:rPr>
              <a:t>ircular stage</a:t>
            </a:r>
            <a:r>
              <a:rPr lang="en-GB" b="1" i="0">
                <a:solidFill>
                  <a:srgbClr val="000000"/>
                </a:solidFill>
                <a:effectLst/>
                <a:latin typeface="WordVisi_MSFontService"/>
                <a:sym typeface="Wingdings" panose="05000000000000000000" pitchFamily="2" charset="2"/>
              </a:rPr>
              <a:t> </a:t>
            </a:r>
            <a:r>
              <a:rPr lang="en-GB" b="1" i="0">
                <a:solidFill>
                  <a:srgbClr val="000000"/>
                </a:solidFill>
                <a:effectLst/>
                <a:latin typeface="WordVisi_MSFontService"/>
              </a:rPr>
              <a:t>achieves higher visibility for the same density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6B622CD-ED86-45E9-B2D4-A21340336E8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9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50"/>
    </mc:Choice>
    <mc:Fallback>
      <p:transition spd="slow" advTm="40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1E0A5-86CB-F539-7BE0-4B0DB347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Continuous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AEB3D-0309-9D72-13A0-9C5FFAE74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4002" y="2252121"/>
            <a:ext cx="3633305" cy="2333478"/>
          </a:xfrm>
        </p:spPr>
        <p:txBody>
          <a:bodyPr anchor="ctr">
            <a:normAutofit/>
          </a:bodyPr>
          <a:lstStyle/>
          <a:p>
            <a:r>
              <a:rPr lang="en-US" sz="2000"/>
              <a:t>Autonomous Nature </a:t>
            </a:r>
          </a:p>
          <a:p>
            <a:r>
              <a:rPr lang="en-US" sz="2000"/>
              <a:t>‘Boids’ Algorithm </a:t>
            </a:r>
          </a:p>
          <a:p>
            <a:r>
              <a:rPr lang="en-US" sz="2000"/>
              <a:t>Separation and Seek Behavior</a:t>
            </a:r>
          </a:p>
          <a:p>
            <a:r>
              <a:rPr lang="en-US" sz="2000"/>
              <a:t>Models Scenarios:</a:t>
            </a:r>
          </a:p>
          <a:p>
            <a:pPr lvl="1"/>
            <a:r>
              <a:rPr lang="en-US" sz="1600"/>
              <a:t> Moving Performer</a:t>
            </a:r>
          </a:p>
          <a:p>
            <a:pPr lvl="1"/>
            <a:r>
              <a:rPr lang="en-US" sz="1600"/>
              <a:t> Alternate Agent Desire</a:t>
            </a: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3C06C-AEC6-66B0-3CD2-1C7018B44E01}"/>
              </a:ext>
            </a:extLst>
          </p:cNvPr>
          <p:cNvSpPr txBox="1"/>
          <p:nvPr/>
        </p:nvSpPr>
        <p:spPr>
          <a:xfrm>
            <a:off x="11748758" y="6478530"/>
            <a:ext cx="61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[2]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2EF6A975-CB22-A427-1FD0-11E81C740F5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9" name="moving_rectangle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F147439E-6D94-4853-985B-14A0639953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1791" r="21359"/>
          <a:stretch/>
        </p:blipFill>
        <p:spPr>
          <a:xfrm>
            <a:off x="8254454" y="1656091"/>
            <a:ext cx="3564000" cy="35255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14A345-231C-413E-8C87-B7F78C986EB8}"/>
              </a:ext>
            </a:extLst>
          </p:cNvPr>
          <p:cNvSpPr txBox="1"/>
          <p:nvPr/>
        </p:nvSpPr>
        <p:spPr>
          <a:xfrm>
            <a:off x="8254454" y="5998290"/>
            <a:ext cx="3494304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* The white lines represent agent’s velocity, not line of sight.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771D0-B167-4400-B5A2-AA38EFDEE070}"/>
              </a:ext>
            </a:extLst>
          </p:cNvPr>
          <p:cNvSpPr txBox="1"/>
          <p:nvPr/>
        </p:nvSpPr>
        <p:spPr>
          <a:xfrm>
            <a:off x="8254454" y="5305188"/>
            <a:ext cx="3494304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/>
              <a:t>This video shows the continuous model with parameters: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Density = 1 (full capacity)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/>
              <a:t>Dimension = 50x50</a:t>
            </a:r>
          </a:p>
        </p:txBody>
      </p:sp>
    </p:spTree>
    <p:extLst>
      <p:ext uri="{BB962C8B-B14F-4D97-AF65-F5344CB8AC3E}">
        <p14:creationId xmlns:p14="http://schemas.microsoft.com/office/powerpoint/2010/main" val="3743705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46"/>
    </mc:Choice>
    <mc:Fallback>
      <p:transition spd="slow" advTm="66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4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80B7D-4094-4F09-A6A7-8137602C1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39050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</a:rPr>
              <a:t>The Effect of Standing Area Dimensions on Visibility for a Stationary Performer</a:t>
            </a:r>
            <a:endParaRPr lang="en-US" sz="3700">
              <a:ea typeface="+mj-lt"/>
              <a:cs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917066-D099-6740-820D-598E176B658A}"/>
              </a:ext>
            </a:extLst>
          </p:cNvPr>
          <p:cNvSpPr txBox="1"/>
          <p:nvPr/>
        </p:nvSpPr>
        <p:spPr>
          <a:xfrm>
            <a:off x="2199577" y="2182077"/>
            <a:ext cx="20437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Rectangular Stage</a:t>
            </a:r>
            <a:endParaRPr lang="en-US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FE4F53-8290-5E4F-B883-9638EE57EB37}"/>
              </a:ext>
            </a:extLst>
          </p:cNvPr>
          <p:cNvSpPr txBox="1"/>
          <p:nvPr/>
        </p:nvSpPr>
        <p:spPr>
          <a:xfrm>
            <a:off x="8562833" y="2182077"/>
            <a:ext cx="14864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Circular Stage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25402-8A9C-469D-81FF-D3731B3095A0}"/>
              </a:ext>
            </a:extLst>
          </p:cNvPr>
          <p:cNvSpPr txBox="1"/>
          <p:nvPr/>
        </p:nvSpPr>
        <p:spPr>
          <a:xfrm>
            <a:off x="5211090" y="3593874"/>
            <a:ext cx="1769816" cy="90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Density = 1 (full capacity)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3CDF9-E907-4F55-AD50-46E4B9AA7EE1}"/>
              </a:ext>
            </a:extLst>
          </p:cNvPr>
          <p:cNvSpPr txBox="1"/>
          <p:nvPr/>
        </p:nvSpPr>
        <p:spPr>
          <a:xfrm>
            <a:off x="1277867" y="5990730"/>
            <a:ext cx="66795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*Graphs show mean visibility (horizontal lines). Translucent lines represent raw visibility data.</a:t>
            </a: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2F9113CC-7205-45BB-B22E-40A1048D41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6" t="4746" r="5637"/>
          <a:stretch/>
        </p:blipFill>
        <p:spPr>
          <a:xfrm>
            <a:off x="1113504" y="2685075"/>
            <a:ext cx="3961600" cy="3305655"/>
          </a:xfrm>
          <a:prstGeom prst="rect">
            <a:avLst/>
          </a:prstGeom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748718F6-6BD2-413D-A9DD-C10A52854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8" t="4370" r="5936" b="1882"/>
          <a:stretch/>
        </p:blipFill>
        <p:spPr>
          <a:xfrm>
            <a:off x="7252879" y="2689369"/>
            <a:ext cx="3839621" cy="3301361"/>
          </a:xfrm>
          <a:prstGeom prst="rect">
            <a:avLst/>
          </a:prstGeom>
        </p:spPr>
      </p:pic>
      <p:pic>
        <p:nvPicPr>
          <p:cNvPr id="3" name="Media1-[AudioTrimmer.com]">
            <a:hlinkClick r:id="" action="ppaction://media"/>
            <a:extLst>
              <a:ext uri="{FF2B5EF4-FFF2-40B4-BE49-F238E27FC236}">
                <a16:creationId xmlns:a16="http://schemas.microsoft.com/office/drawing/2014/main" id="{CC73E2F8-5D03-44FB-8914-9FB635518D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49946" y="59629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4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56"/>
    </mc:Choice>
    <mc:Fallback>
      <p:transition spd="slow" advTm="44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117F4-DDC0-3C4A-BA92-91E38260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0" y="2506198"/>
            <a:ext cx="3582709" cy="4348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Comparing the Visibility for a Moving Performer</a:t>
            </a:r>
            <a:endParaRPr lang="en-US" sz="4000" b="1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57E7BA5-4F0D-8251-0E16-8403BADCE7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" t="5291" r="2129" b="5810"/>
          <a:stretch/>
        </p:blipFill>
        <p:spPr>
          <a:xfrm>
            <a:off x="4181475" y="1066800"/>
            <a:ext cx="7839075" cy="46862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10DD0-2110-41B1-A90D-E2D7B9C86A86}"/>
              </a:ext>
            </a:extLst>
          </p:cNvPr>
          <p:cNvSpPr txBox="1"/>
          <p:nvPr/>
        </p:nvSpPr>
        <p:spPr>
          <a:xfrm>
            <a:off x="6751606" y="6097453"/>
            <a:ext cx="3002403" cy="446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Density = 1 (full capacity)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AAF84-AF89-4661-8C62-5124DE55A298}"/>
              </a:ext>
            </a:extLst>
          </p:cNvPr>
          <p:cNvSpPr txBox="1"/>
          <p:nvPr/>
        </p:nvSpPr>
        <p:spPr>
          <a:xfrm>
            <a:off x="4780642" y="1395160"/>
            <a:ext cx="1010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50x50m</a:t>
            </a:r>
            <a:r>
              <a:rPr lang="en-US" baseline="3000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9C740-8B1A-41C0-9256-F1C27B2E6656}"/>
              </a:ext>
            </a:extLst>
          </p:cNvPr>
          <p:cNvSpPr txBox="1"/>
          <p:nvPr/>
        </p:nvSpPr>
        <p:spPr>
          <a:xfrm>
            <a:off x="4385718" y="5662226"/>
            <a:ext cx="51964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*Graph shows smoothed visibility. Translucent lines represent raw visibility data.</a:t>
            </a:r>
            <a:endParaRPr lang="en-US" sz="1200" baseline="30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0A9F04-1C98-47BA-93C8-157769EA62B2}"/>
              </a:ext>
            </a:extLst>
          </p:cNvPr>
          <p:cNvSpPr/>
          <p:nvPr/>
        </p:nvSpPr>
        <p:spPr>
          <a:xfrm>
            <a:off x="7441645" y="800439"/>
            <a:ext cx="1419225" cy="3711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mix_22s (audio-joiner.com) (6)-[AudioTrimmer.com]">
            <a:hlinkClick r:id="" action="ppaction://media"/>
            <a:extLst>
              <a:ext uri="{FF2B5EF4-FFF2-40B4-BE49-F238E27FC236}">
                <a16:creationId xmlns:a16="http://schemas.microsoft.com/office/drawing/2014/main" id="{3FA30097-6D35-490B-B7C4-BFDB8D910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6353" y="60366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9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00"/>
    </mc:Choice>
    <mc:Fallback>
      <p:transition spd="slow" advTm="21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80B7D-4094-4F09-A6A7-8137602C1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39050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>
                <a:solidFill>
                  <a:srgbClr val="FFFFFF"/>
                </a:solidFill>
                <a:ea typeface="+mj-lt"/>
                <a:cs typeface="+mj-lt"/>
              </a:rPr>
              <a:t>The Effect of </a:t>
            </a:r>
            <a:r>
              <a:rPr lang="en-US" sz="3700" b="1">
                <a:solidFill>
                  <a:srgbClr val="FFFFFF"/>
                </a:solidFill>
                <a:ea typeface="+mj-lt"/>
                <a:cs typeface="+mj-lt"/>
              </a:rPr>
              <a:t>Standing Area Dimensions </a:t>
            </a:r>
            <a:r>
              <a:rPr lang="en-US" sz="3700" b="1" kern="1200">
                <a:solidFill>
                  <a:srgbClr val="FFFFFF"/>
                </a:solidFill>
                <a:ea typeface="+mj-lt"/>
                <a:cs typeface="+mj-lt"/>
              </a:rPr>
              <a:t>on Visibility for a Moving Performer</a:t>
            </a:r>
            <a:endParaRPr lang="en-US" sz="3700">
              <a:ea typeface="+mj-lt"/>
              <a:cs typeface="+mj-lt"/>
            </a:endParaRP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21D7E535-8917-9948-9861-E3540851B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1" t="5231" r="5458"/>
          <a:stretch/>
        </p:blipFill>
        <p:spPr>
          <a:xfrm>
            <a:off x="578511" y="2885847"/>
            <a:ext cx="3295651" cy="2640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917066-D099-6740-820D-598E176B658A}"/>
              </a:ext>
            </a:extLst>
          </p:cNvPr>
          <p:cNvSpPr txBox="1"/>
          <p:nvPr/>
        </p:nvSpPr>
        <p:spPr>
          <a:xfrm>
            <a:off x="1283857" y="2424410"/>
            <a:ext cx="192305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Rectangular Stage</a:t>
            </a:r>
            <a:endParaRPr lang="en-US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FE4F53-8290-5E4F-B883-9638EE57EB37}"/>
              </a:ext>
            </a:extLst>
          </p:cNvPr>
          <p:cNvSpPr txBox="1"/>
          <p:nvPr/>
        </p:nvSpPr>
        <p:spPr>
          <a:xfrm>
            <a:off x="9324719" y="2424410"/>
            <a:ext cx="148641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Circular Stage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035F30AB-B328-4A5E-A808-7F8297086C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0" t="5231" r="5488"/>
          <a:stretch/>
        </p:blipFill>
        <p:spPr>
          <a:xfrm>
            <a:off x="8391525" y="2886075"/>
            <a:ext cx="3295651" cy="2640502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AFB63302-64BE-4A9C-AB5C-2820F8E78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5" t="7505" r="5597"/>
          <a:stretch/>
        </p:blipFill>
        <p:spPr>
          <a:xfrm>
            <a:off x="4391453" y="2885847"/>
            <a:ext cx="3396401" cy="2640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D39A-1FB5-490B-B121-B6929AB45DE8}"/>
              </a:ext>
            </a:extLst>
          </p:cNvPr>
          <p:cNvSpPr txBox="1"/>
          <p:nvPr/>
        </p:nvSpPr>
        <p:spPr>
          <a:xfrm>
            <a:off x="5067503" y="2424734"/>
            <a:ext cx="21331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Semi-circular Stage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25402-8A9C-469D-81FF-D3731B3095A0}"/>
              </a:ext>
            </a:extLst>
          </p:cNvPr>
          <p:cNvSpPr txBox="1"/>
          <p:nvPr/>
        </p:nvSpPr>
        <p:spPr>
          <a:xfrm>
            <a:off x="4588450" y="6163742"/>
            <a:ext cx="3002403" cy="446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n-US" sz="2000"/>
              <a:t>Density = 1 (full capacity)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F3CDF9-E907-4F55-AD50-46E4B9AA7EE1}"/>
              </a:ext>
            </a:extLst>
          </p:cNvPr>
          <p:cNvSpPr txBox="1"/>
          <p:nvPr/>
        </p:nvSpPr>
        <p:spPr>
          <a:xfrm>
            <a:off x="699713" y="5592794"/>
            <a:ext cx="667953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*Graphs show mean visibility (horizontal lines). Translucent lines represent raw visibility data.</a:t>
            </a:r>
          </a:p>
        </p:txBody>
      </p:sp>
      <p:pic>
        <p:nvPicPr>
          <p:cNvPr id="3" name="semicirc-circ-[AudioTrimmer.com]">
            <a:hlinkClick r:id="" action="ppaction://media"/>
            <a:extLst>
              <a:ext uri="{FF2B5EF4-FFF2-40B4-BE49-F238E27FC236}">
                <a16:creationId xmlns:a16="http://schemas.microsoft.com/office/drawing/2014/main" id="{604CB503-AC20-4CEE-A1B7-9EBEA0DF7E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68075" y="60490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56"/>
    </mc:Choice>
    <mc:Fallback>
      <p:transition spd="slow" advTm="44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8E1D-BD7C-5E47-8BA2-FABAFC86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330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Suggestions – Experimental Data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oup of people wearing helmets&#10;&#10;Description automatically generated with low confidence">
            <a:extLst>
              <a:ext uri="{FF2B5EF4-FFF2-40B4-BE49-F238E27FC236}">
                <a16:creationId xmlns:a16="http://schemas.microsoft.com/office/drawing/2014/main" id="{3308453F-CCFB-A941-BEEA-377295723B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r="3785" b="-2"/>
          <a:stretch/>
        </p:blipFill>
        <p:spPr>
          <a:xfrm>
            <a:off x="2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1" y="0"/>
                </a:lnTo>
                <a:lnTo>
                  <a:pt x="4484766" y="76595"/>
                </a:lnTo>
                <a:cubicBezTo>
                  <a:pt x="5076107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9BB40-DF5A-6249-A422-1F119D164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323" y="282746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Method=Motion Capture Helmets</a:t>
            </a:r>
          </a:p>
          <a:p>
            <a:r>
              <a:rPr lang="en-US" sz="2400"/>
              <a:t>Pioneered by William Warren</a:t>
            </a:r>
          </a:p>
          <a:p>
            <a:r>
              <a:rPr lang="en-US" sz="2400"/>
              <a:t>Can be used to verify results </a:t>
            </a:r>
          </a:p>
          <a:p>
            <a:endParaRPr lang="en-US" sz="1800"/>
          </a:p>
          <a:p>
            <a:endParaRPr 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5FE0A-EB02-809C-E38A-748E683378B1}"/>
              </a:ext>
            </a:extLst>
          </p:cNvPr>
          <p:cNvSpPr txBox="1"/>
          <p:nvPr/>
        </p:nvSpPr>
        <p:spPr>
          <a:xfrm>
            <a:off x="11642103" y="6419654"/>
            <a:ext cx="4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[3]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3C82485-1AEF-AD22-C976-0E9BBC7EE82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59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60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317"/>
    </mc:Choice>
    <mc:Fallback>
      <p:transition spd="slow" advTm="16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D1AA6D-4378-4543-AA28-AB790E11B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Conclusion</a:t>
            </a:r>
            <a:endParaRPr lang="en-GB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E0451A-E85B-B449-D71E-9AB530D584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525975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Аудио 9">
            <a:hlinkClick r:id="" action="ppaction://media"/>
            <a:extLst>
              <a:ext uri="{FF2B5EF4-FFF2-40B4-BE49-F238E27FC236}">
                <a16:creationId xmlns:a16="http://schemas.microsoft.com/office/drawing/2014/main" id="{D02732A5-C361-4755-9905-16C29EFEC9E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34" end="735.002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7150" y="6153150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4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89"/>
    </mc:Choice>
    <mc:Fallback>
      <p:transition spd="slow" advTm="22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: Shape 75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7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857F3-C146-8D4B-B94B-685348007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0" rtlCol="0" anchor="ctr"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7846FA9-67E6-9C99-7594-D1E4F6313CF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44.596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148AB1-66C2-E8B6-E2B9-94B0D2900DA3}"/>
              </a:ext>
            </a:extLst>
          </p:cNvPr>
          <p:cNvSpPr txBox="1"/>
          <p:nvPr/>
        </p:nvSpPr>
        <p:spPr>
          <a:xfrm>
            <a:off x="11552287" y="6412468"/>
            <a:ext cx="56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44570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57"/>
    </mc:Choice>
    <mc:Fallback>
      <p:transition spd="slow" advTm="27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8DF67618-B87B-4195-8E24-3B126F79F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64960379-9FF9-400A-A8A8-F5AB633FD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491629-AE25-486B-9B22-2CE4EE8F7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218159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590EB173-7DC2-4BE8-BC08-19BC09DBD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0731E2C9-2CF0-48B4-9CEA-35B2199A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4261DF-85E7-4E71-AAFE-67FDD96D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Limitation/further improvements</a:t>
            </a:r>
            <a:endParaRPr lang="en-GB" sz="48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C1961C-C83A-5277-E18C-83037EBEB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14134"/>
              </p:ext>
            </p:extLst>
          </p:nvPr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Аудио 6">
            <a:hlinkClick r:id="" action="ppaction://media"/>
            <a:extLst>
              <a:ext uri="{FF2B5EF4-FFF2-40B4-BE49-F238E27FC236}">
                <a16:creationId xmlns:a16="http://schemas.microsoft.com/office/drawing/2014/main" id="{195CD923-80D4-4853-8B63-C85B799F6E5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0" end="642.929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7150" y="6153150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80"/>
    </mc:Choice>
    <mc:Fallback>
      <p:transition spd="slow" advTm="45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ECBDF-AADB-E340-BC95-6D5916630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Footer">
            <a:extLst>
              <a:ext uri="{FF2B5EF4-FFF2-40B4-BE49-F238E27FC236}">
                <a16:creationId xmlns:a16="http://schemas.microsoft.com/office/drawing/2014/main" id="{B78496EA-B09B-3E2D-0610-77D49D6E5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03E5C-70A0-124E-AC54-4CAC0B51F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/>
              <a:t>[1] João E. Almeida, Crowd Simulation Modelling Applied to Emergency and Evacuation Simulations using Multi-Agent Systems, 2013.</a:t>
            </a:r>
          </a:p>
          <a:p>
            <a:pPr marL="0" indent="0">
              <a:buNone/>
            </a:pPr>
            <a:r>
              <a:rPr lang="en-US" sz="1600"/>
              <a:t>[2] </a:t>
            </a:r>
            <a:r>
              <a:rPr lang="en-GB" sz="1600"/>
              <a:t>Craig W. Reynolds, Steering </a:t>
            </a:r>
            <a:r>
              <a:rPr lang="en-GB" sz="1600" err="1"/>
              <a:t>Behaviors</a:t>
            </a:r>
            <a:r>
              <a:rPr lang="en-GB" sz="1600"/>
              <a:t> For Autonomous Characters, 1999.</a:t>
            </a:r>
          </a:p>
          <a:p>
            <a:pPr marL="0" indent="0">
              <a:buNone/>
            </a:pPr>
            <a:r>
              <a:rPr lang="en-GB" sz="1600"/>
              <a:t>[3] William Warren, </a:t>
            </a:r>
            <a:r>
              <a:rPr lang="en-GB" sz="1600" err="1"/>
              <a:t>Behavioral</a:t>
            </a:r>
            <a:r>
              <a:rPr lang="en-GB" sz="1600"/>
              <a:t> Dynamics of Heading Alignment in Pedestrian Following, 2014.</a:t>
            </a:r>
          </a:p>
          <a:p>
            <a:pPr marL="0" indent="0">
              <a:buNone/>
            </a:pPr>
            <a:endParaRPr lang="en-GB" sz="1800"/>
          </a:p>
          <a:p>
            <a:pPr marL="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86123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018F1-0815-844B-8DE4-39B3F3484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Aims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176C34-B3A6-2A56-3CDC-36D55626BE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35632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13593D8-C678-EE2B-B61F-0AA3ED5B320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6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1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06"/>
    </mc:Choice>
    <mc:Fallback>
      <p:transition spd="slow" advTm="2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6347A8-7A74-E840-85D7-3EF946BA73E0}"/>
              </a:ext>
            </a:extLst>
          </p:cNvPr>
          <p:cNvSpPr/>
          <p:nvPr/>
        </p:nvSpPr>
        <p:spPr>
          <a:xfrm>
            <a:off x="806825" y="457201"/>
            <a:ext cx="2844800" cy="35888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Modelling Agents 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775C6A1-F122-4845-9914-06BDA7785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143" y="511388"/>
            <a:ext cx="2120971" cy="2166683"/>
          </a:xfrm>
          <a:prstGeom prst="rect">
            <a:avLst/>
          </a:prstGeom>
        </p:spPr>
      </p:pic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18637988-402F-1340-AFA2-88ED34D10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4144" y="3281811"/>
            <a:ext cx="2120971" cy="2922554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8D64F059-C104-5C43-8CD6-742A3FBF0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345" y="3281810"/>
            <a:ext cx="1779010" cy="2922554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38CE2E86-2C3B-5D46-906E-C3DD50349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1902" y="785813"/>
            <a:ext cx="2302951" cy="18423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E64E12-BF86-CB45-BFE5-A86BFD759D6F}"/>
              </a:ext>
            </a:extLst>
          </p:cNvPr>
          <p:cNvSpPr/>
          <p:nvPr/>
        </p:nvSpPr>
        <p:spPr>
          <a:xfrm rot="16200000">
            <a:off x="8057351" y="4663621"/>
            <a:ext cx="1682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Uniform Height 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24177-AB6E-B150-CB65-E05008835CBD}"/>
              </a:ext>
            </a:extLst>
          </p:cNvPr>
          <p:cNvSpPr txBox="1"/>
          <p:nvPr/>
        </p:nvSpPr>
        <p:spPr>
          <a:xfrm>
            <a:off x="9226062" y="1277814"/>
            <a:ext cx="5197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456BE1F-EE47-2DAA-CEF7-4E0FD89A157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4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4"/>
    </mc:Choice>
    <mc:Fallback>
      <p:transition spd="slow" advTm="5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ED87C-88D3-8A4B-BF42-77A5188D6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Modelling Vision (1)</a:t>
            </a:r>
          </a:p>
        </p:txBody>
      </p:sp>
      <p:pic>
        <p:nvPicPr>
          <p:cNvPr id="10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FBCEF8FB-6595-405B-B8E2-E8B4AC5CC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043" y="159498"/>
            <a:ext cx="6757520" cy="3967305"/>
          </a:xfrm>
          <a:prstGeom prst="rect">
            <a:avLst/>
          </a:prstGeom>
        </p:spPr>
      </p:pic>
      <p:pic>
        <p:nvPicPr>
          <p:cNvPr id="14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4015B2-4982-9844-9973-C31480826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8" y="4067368"/>
            <a:ext cx="4633905" cy="2266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26A155-B686-BA48-B585-823B7685684F}"/>
              </a:ext>
            </a:extLst>
          </p:cNvPr>
          <p:cNvSpPr txBox="1"/>
          <p:nvPr/>
        </p:nvSpPr>
        <p:spPr>
          <a:xfrm>
            <a:off x="8770372" y="4204005"/>
            <a:ext cx="2964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Line of Vision = Blocked </a:t>
            </a:r>
          </a:p>
        </p:txBody>
      </p:sp>
      <p:sp>
        <p:nvSpPr>
          <p:cNvPr id="18" name="Arrow: Right 25">
            <a:extLst>
              <a:ext uri="{FF2B5EF4-FFF2-40B4-BE49-F238E27FC236}">
                <a16:creationId xmlns:a16="http://schemas.microsoft.com/office/drawing/2014/main" id="{2E94B9D9-66B8-8945-9490-64E2B1CE0929}"/>
              </a:ext>
            </a:extLst>
          </p:cNvPr>
          <p:cNvSpPr/>
          <p:nvPr/>
        </p:nvSpPr>
        <p:spPr>
          <a:xfrm>
            <a:off x="9584779" y="4650539"/>
            <a:ext cx="1050821" cy="4854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EF0B11-638C-EF4D-AB1B-E277DF797D9B}"/>
              </a:ext>
            </a:extLst>
          </p:cNvPr>
          <p:cNvSpPr/>
          <p:nvPr/>
        </p:nvSpPr>
        <p:spPr>
          <a:xfrm>
            <a:off x="8776456" y="5254003"/>
            <a:ext cx="24874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/>
              <a:t>Agent in question cannot see the performer</a:t>
            </a:r>
            <a:endParaRPr lang="en-US"/>
          </a:p>
        </p:txBody>
      </p:sp>
      <p:pic>
        <p:nvPicPr>
          <p:cNvPr id="6" name="Аудио 5">
            <a:hlinkClick r:id="" action="ppaction://media"/>
            <a:extLst>
              <a:ext uri="{FF2B5EF4-FFF2-40B4-BE49-F238E27FC236}">
                <a16:creationId xmlns:a16="http://schemas.microsoft.com/office/drawing/2014/main" id="{B874A43E-0D90-4A2E-90ED-D08CB29AD34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3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09519" y="6086719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1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94"/>
    </mc:Choice>
    <mc:Fallback>
      <p:transition spd="slow" advTm="17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ED87C-88D3-8A4B-BF42-77A5188D6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Modelling Vision (2)</a:t>
            </a:r>
          </a:p>
        </p:txBody>
      </p:sp>
      <p:pic>
        <p:nvPicPr>
          <p:cNvPr id="29" name="Picture 29" descr="Chart, bubble chart&#10;&#10;Description automatically generated">
            <a:extLst>
              <a:ext uri="{FF2B5EF4-FFF2-40B4-BE49-F238E27FC236}">
                <a16:creationId xmlns:a16="http://schemas.microsoft.com/office/drawing/2014/main" id="{CBA533AA-E32D-5C2C-91F6-2B3CF52F9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38" y="0"/>
            <a:ext cx="6954740" cy="4061913"/>
          </a:xfrm>
          <a:prstGeom prst="rect">
            <a:avLst/>
          </a:prstGeom>
        </p:spPr>
      </p:pic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6ABD84-8514-7264-599B-2D6E4E816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677" y="3743326"/>
            <a:ext cx="4532736" cy="25588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80B481-8D89-DA40-8840-29186A645032}"/>
              </a:ext>
            </a:extLst>
          </p:cNvPr>
          <p:cNvSpPr txBox="1"/>
          <p:nvPr/>
        </p:nvSpPr>
        <p:spPr>
          <a:xfrm>
            <a:off x="8849214" y="3970492"/>
            <a:ext cx="29644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Line of Vision = Clear</a:t>
            </a:r>
          </a:p>
        </p:txBody>
      </p:sp>
      <p:sp>
        <p:nvSpPr>
          <p:cNvPr id="18" name="Arrow: Right 25">
            <a:extLst>
              <a:ext uri="{FF2B5EF4-FFF2-40B4-BE49-F238E27FC236}">
                <a16:creationId xmlns:a16="http://schemas.microsoft.com/office/drawing/2014/main" id="{07838A6F-25AF-C243-A950-0925E60A56ED}"/>
              </a:ext>
            </a:extLst>
          </p:cNvPr>
          <p:cNvSpPr/>
          <p:nvPr/>
        </p:nvSpPr>
        <p:spPr>
          <a:xfrm>
            <a:off x="9363704" y="4453844"/>
            <a:ext cx="1050821" cy="4854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91ABBA-24DB-1147-86B0-5658ECFAF968}"/>
              </a:ext>
            </a:extLst>
          </p:cNvPr>
          <p:cNvSpPr/>
          <p:nvPr/>
        </p:nvSpPr>
        <p:spPr>
          <a:xfrm>
            <a:off x="8769944" y="5336922"/>
            <a:ext cx="2488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/>
              <a:t>Agent in question can see the performer</a:t>
            </a:r>
            <a:endParaRPr lang="en-US"/>
          </a:p>
        </p:txBody>
      </p:sp>
      <p:pic>
        <p:nvPicPr>
          <p:cNvPr id="3" name="Аудио 2">
            <a:hlinkClick r:id="" action="ppaction://media"/>
            <a:extLst>
              <a:ext uri="{FF2B5EF4-FFF2-40B4-BE49-F238E27FC236}">
                <a16:creationId xmlns:a16="http://schemas.microsoft.com/office/drawing/2014/main" id="{F9583A9D-3B44-4838-A149-EA9E31A98F3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83058" y="6160965"/>
            <a:ext cx="5524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90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64"/>
    </mc:Choice>
    <mc:Fallback>
      <p:transition spd="slow" advTm="15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A29A-45D9-E846-9A10-63B3194EF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Discrete Model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C71E34-5783-673D-8F70-38139E515C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939829"/>
              </p:ext>
            </p:extLst>
          </p:nvPr>
        </p:nvGraphicFramePr>
        <p:xfrm>
          <a:off x="762000" y="2279018"/>
          <a:ext cx="5314543" cy="337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Curved Left Arrow 3">
            <a:extLst>
              <a:ext uri="{FF2B5EF4-FFF2-40B4-BE49-F238E27FC236}">
                <a16:creationId xmlns:a16="http://schemas.microsoft.com/office/drawing/2014/main" id="{0DBAFE42-1227-724A-A6A6-F08EE99DDB69}"/>
              </a:ext>
            </a:extLst>
          </p:cNvPr>
          <p:cNvSpPr/>
          <p:nvPr/>
        </p:nvSpPr>
        <p:spPr>
          <a:xfrm rot="10800000">
            <a:off x="160759" y="3728851"/>
            <a:ext cx="893672" cy="180733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302643-FFA6-F346-829F-B110D8517A0F}"/>
              </a:ext>
            </a:extLst>
          </p:cNvPr>
          <p:cNvSpPr/>
          <p:nvPr/>
        </p:nvSpPr>
        <p:spPr>
          <a:xfrm>
            <a:off x="8172449" y="2128887"/>
            <a:ext cx="1549226" cy="15999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A21F0B-5992-E140-A5FA-EA80C16C74D6}"/>
              </a:ext>
            </a:extLst>
          </p:cNvPr>
          <p:cNvSpPr/>
          <p:nvPr/>
        </p:nvSpPr>
        <p:spPr>
          <a:xfrm>
            <a:off x="9880773" y="1019730"/>
            <a:ext cx="1549226" cy="15999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B096DD-77BD-1043-A407-6808855AE3E1}"/>
              </a:ext>
            </a:extLst>
          </p:cNvPr>
          <p:cNvCxnSpPr>
            <a:cxnSpLocks/>
          </p:cNvCxnSpPr>
          <p:nvPr/>
        </p:nvCxnSpPr>
        <p:spPr>
          <a:xfrm flipV="1">
            <a:off x="8947062" y="1685925"/>
            <a:ext cx="1708324" cy="1242943"/>
          </a:xfrm>
          <a:prstGeom prst="straightConnector1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DDC5A7-B998-D341-9A9D-2E0A53E271D5}"/>
              </a:ext>
            </a:extLst>
          </p:cNvPr>
          <p:cNvSpPr txBox="1"/>
          <p:nvPr/>
        </p:nvSpPr>
        <p:spPr>
          <a:xfrm>
            <a:off x="9803345" y="2435027"/>
            <a:ext cx="13858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&gt;2R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E5EA7013-C887-9B45-9553-EA27E311F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96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253"/>
    </mc:Choice>
    <mc:Fallback>
      <p:transition spd="slow" advTm="20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35C084EF-5BC0-9948-989C-E40736B481E1}"/>
              </a:ext>
            </a:extLst>
          </p:cNvPr>
          <p:cNvSpPr/>
          <p:nvPr/>
        </p:nvSpPr>
        <p:spPr>
          <a:xfrm>
            <a:off x="7522716" y="3775206"/>
            <a:ext cx="4099775" cy="2680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117F4-DDC0-3C4A-BA92-91E38260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59" y="2506198"/>
            <a:ext cx="3582709" cy="43565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Modelling Movement - Discrete Model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500B4E5-0FD3-2A41-AFAA-CEE5B11C0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52" y="3792305"/>
            <a:ext cx="3750910" cy="2663146"/>
          </a:xfrm>
          <a:prstGeom prst="rect">
            <a:avLst/>
          </a:prstGeom>
        </p:spPr>
      </p:pic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AB9C31E4-1FAD-194C-857A-C13A2A850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594" y="790089"/>
            <a:ext cx="3583539" cy="266314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47E7157A-7CEC-6643-905D-74D03E387A7B}"/>
              </a:ext>
            </a:extLst>
          </p:cNvPr>
          <p:cNvSpPr/>
          <p:nvPr/>
        </p:nvSpPr>
        <p:spPr>
          <a:xfrm>
            <a:off x="7837697" y="3797328"/>
            <a:ext cx="4099775" cy="2680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35ACE7-BE17-FB4D-B1C7-1A55A5FB88FF}"/>
              </a:ext>
            </a:extLst>
          </p:cNvPr>
          <p:cNvSpPr/>
          <p:nvPr/>
        </p:nvSpPr>
        <p:spPr>
          <a:xfrm>
            <a:off x="7824981" y="834086"/>
            <a:ext cx="4099775" cy="26802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BFAB5-3CD9-BA46-80A4-FA61D82FFE1F}"/>
              </a:ext>
            </a:extLst>
          </p:cNvPr>
          <p:cNvSpPr txBox="1"/>
          <p:nvPr/>
        </p:nvSpPr>
        <p:spPr>
          <a:xfrm>
            <a:off x="8406720" y="1334282"/>
            <a:ext cx="332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Red</a:t>
            </a:r>
            <a:r>
              <a:rPr lang="en-US"/>
              <a:t> = Obstructed Line of Vision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D17077-D9C9-5B4D-9239-28565157F444}"/>
              </a:ext>
            </a:extLst>
          </p:cNvPr>
          <p:cNvSpPr/>
          <p:nvPr/>
        </p:nvSpPr>
        <p:spPr>
          <a:xfrm rot="10800000" flipV="1">
            <a:off x="7706482" y="2400508"/>
            <a:ext cx="4362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Move Randomly (L or R) in direction perpendicular to line of vision 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DD15DF07-7A4B-5940-9983-5E4756075037}"/>
              </a:ext>
            </a:extLst>
          </p:cNvPr>
          <p:cNvSpPr/>
          <p:nvPr/>
        </p:nvSpPr>
        <p:spPr>
          <a:xfrm>
            <a:off x="9530373" y="1801966"/>
            <a:ext cx="676894" cy="531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F30D52-FD42-EB40-94B4-BEB50265CD30}"/>
              </a:ext>
            </a:extLst>
          </p:cNvPr>
          <p:cNvSpPr/>
          <p:nvPr/>
        </p:nvSpPr>
        <p:spPr>
          <a:xfrm>
            <a:off x="8255004" y="4393592"/>
            <a:ext cx="363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92D050"/>
                </a:solidFill>
              </a:rPr>
              <a:t>Green</a:t>
            </a:r>
            <a:r>
              <a:rPr lang="en-US"/>
              <a:t> = Unobstructed Line of Vision 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1E53713-DA7F-E246-B7C1-C5978FE1739F}"/>
              </a:ext>
            </a:extLst>
          </p:cNvPr>
          <p:cNvSpPr/>
          <p:nvPr/>
        </p:nvSpPr>
        <p:spPr>
          <a:xfrm>
            <a:off x="9549136" y="5011129"/>
            <a:ext cx="676894" cy="531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1AC9F7-B4E4-B34E-B2B0-9AA6E337FF9D}"/>
              </a:ext>
            </a:extLst>
          </p:cNvPr>
          <p:cNvSpPr txBox="1"/>
          <p:nvPr/>
        </p:nvSpPr>
        <p:spPr>
          <a:xfrm>
            <a:off x="8753489" y="5654582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Remain Stationary!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271D1B0-44D1-3B82-7C4C-00C909742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6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0"/>
    </mc:Choice>
    <mc:Fallback>
      <p:transition spd="slow" advTm="19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FFB42-1EF8-2746-A2DD-B94CAAD45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Results…</a:t>
            </a:r>
            <a:br>
              <a:rPr lang="en-US" sz="4000" b="1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FDFDB637-F94E-0F42-A775-280BB0AB8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50" y="142710"/>
            <a:ext cx="4848091" cy="3308820"/>
          </a:xfrm>
          <a:prstGeom prst="rect">
            <a:avLst/>
          </a:prstGeom>
        </p:spPr>
      </p:pic>
      <p:pic>
        <p:nvPicPr>
          <p:cNvPr id="5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FFCC7902-4D62-3F40-A0E5-231DEFAF1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75" y="3502196"/>
            <a:ext cx="4699166" cy="335579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5F306B-0093-FB43-B1BA-684AED84D2A2}"/>
              </a:ext>
            </a:extLst>
          </p:cNvPr>
          <p:cNvSpPr/>
          <p:nvPr/>
        </p:nvSpPr>
        <p:spPr>
          <a:xfrm>
            <a:off x="9604218" y="4916548"/>
            <a:ext cx="6376816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i="1">
                <a:ea typeface="+mn-lt"/>
                <a:cs typeface="+mn-lt"/>
              </a:rPr>
              <a:t>Rectangular stage</a:t>
            </a:r>
            <a:endParaRPr lang="en-US" i="1"/>
          </a:p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07830E0-D013-BD4E-9D49-D96BEEF7BEF0}"/>
              </a:ext>
            </a:extLst>
          </p:cNvPr>
          <p:cNvSpPr/>
          <p:nvPr/>
        </p:nvSpPr>
        <p:spPr>
          <a:xfrm>
            <a:off x="9630408" y="1612454"/>
            <a:ext cx="1636602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i="1"/>
              <a:t> Circular Stage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5418BAB-9DBF-95B0-610E-FD44EA7C8901}"/>
                  </a:ext>
                </a:extLst>
              </p:cNvPr>
              <p:cNvSpPr/>
              <p:nvPr/>
            </p:nvSpPr>
            <p:spPr>
              <a:xfrm>
                <a:off x="-524759" y="3679223"/>
                <a:ext cx="6096000" cy="11649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DENSITY</a:t>
                </a:r>
              </a:p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𝑎𝑔𝑒𝑛𝑡𝑠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𝑆𝑇𝐴𝑁𝐷𝐼𝑁𝐺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𝑆𝑃𝐴𝐶𝐸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𝐴𝑅𝐸𝐴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5418BAB-9DBF-95B0-610E-FD44EA7C8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4759" y="3679223"/>
                <a:ext cx="6096000" cy="1164934"/>
              </a:xfrm>
              <a:prstGeom prst="rect">
                <a:avLst/>
              </a:prstGeom>
              <a:blipFill>
                <a:blip r:embed="rId7"/>
                <a:stretch>
                  <a:fillRect t="-31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2C94EFD-50DC-4410-AB15-3D2C71B9D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36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4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0"/>
    </mc:Choice>
    <mc:Fallback>
      <p:transition spd="slow" advTm="20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DDAC9B7978224B8BA5C602AE11F9FF" ma:contentTypeVersion="9" ma:contentTypeDescription="Create a new document." ma:contentTypeScope="" ma:versionID="07d6e4e3119d7c3fc86a0f83cc4b389a">
  <xsd:schema xmlns:xsd="http://www.w3.org/2001/XMLSchema" xmlns:xs="http://www.w3.org/2001/XMLSchema" xmlns:p="http://schemas.microsoft.com/office/2006/metadata/properties" xmlns:ns2="b2dbd354-e132-4fcf-a0c7-3d2b090a6f83" targetNamespace="http://schemas.microsoft.com/office/2006/metadata/properties" ma:root="true" ma:fieldsID="7548c17139378b87db1ab1cbb40ce9b8" ns2:_="">
    <xsd:import namespace="b2dbd354-e132-4fcf-a0c7-3d2b090a6f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bd354-e132-4fcf-a0c7-3d2b090a6f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C387D84-9958-48FE-A834-777137097767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b2dbd354-e132-4fcf-a0c7-3d2b090a6f83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306056D-3FA6-460D-9F33-21754811BEAC}">
  <ds:schemaRefs>
    <ds:schemaRef ds:uri="b2dbd354-e132-4fcf-a0c7-3d2b090a6f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EE03DA9-B599-4EAB-80F7-793AA7BA20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636</Words>
  <Application>Microsoft Office PowerPoint</Application>
  <PresentationFormat>Widescreen</PresentationFormat>
  <Paragraphs>144</Paragraphs>
  <Slides>21</Slides>
  <Notes>17</Notes>
  <HiddenSlides>0</HiddenSlides>
  <MMClips>21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WordVisi_MSFontService</vt:lpstr>
      <vt:lpstr>Office Theme</vt:lpstr>
      <vt:lpstr>Simulating Crowd Behaviour </vt:lpstr>
      <vt:lpstr>Introduction</vt:lpstr>
      <vt:lpstr>Aims</vt:lpstr>
      <vt:lpstr>PowerPoint Presentation</vt:lpstr>
      <vt:lpstr>Modelling Vision (1)</vt:lpstr>
      <vt:lpstr>Modelling Vision (2)</vt:lpstr>
      <vt:lpstr>Discrete Model</vt:lpstr>
      <vt:lpstr>Modelling Movement - Discrete Model</vt:lpstr>
      <vt:lpstr>Results… </vt:lpstr>
      <vt:lpstr>The Effect of Standing Area Dimensions on Visibility</vt:lpstr>
      <vt:lpstr>Circular stage results explanation</vt:lpstr>
      <vt:lpstr>The Effect of Standing Area on Visibility with Constant Density</vt:lpstr>
      <vt:lpstr>The Effect of Agent Density on Visibility with Constant Standing Area</vt:lpstr>
      <vt:lpstr>Continuous Model</vt:lpstr>
      <vt:lpstr>The Effect of Standing Area Dimensions on Visibility for a Stationary Performer</vt:lpstr>
      <vt:lpstr>Comparing the Visibility for a Moving Performer</vt:lpstr>
      <vt:lpstr>The Effect of Standing Area Dimensions on Visibility for a Moving Performer</vt:lpstr>
      <vt:lpstr>Suggestions – Experimental Data</vt:lpstr>
      <vt:lpstr>Conclusion</vt:lpstr>
      <vt:lpstr>Limitation/further improvements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Quincy Sproul</dc:creator>
  <cp:lastModifiedBy>Quincy Sproul</cp:lastModifiedBy>
  <cp:revision>2</cp:revision>
  <dcterms:created xsi:type="dcterms:W3CDTF">2022-03-10T16:37:45Z</dcterms:created>
  <dcterms:modified xsi:type="dcterms:W3CDTF">2023-08-07T14:17:30Z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0x01010044DDAC9B7978224B8BA5C602AE11F9FF</vt:lpwstr>
  </property>
</Properties>
</file>